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284" r:id="rId5"/>
    <p:sldId id="292" r:id="rId6"/>
    <p:sldId id="289" r:id="rId7"/>
    <p:sldId id="286" r:id="rId8"/>
    <p:sldId id="29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160" userDrawn="1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84C4"/>
    <a:srgbClr val="002F6C"/>
    <a:srgbClr val="63666A"/>
    <a:srgbClr val="00A3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8" autoAdjust="0"/>
    <p:restoredTop sz="86432" autoAdjust="0"/>
  </p:normalViewPr>
  <p:slideViewPr>
    <p:cSldViewPr snapToGrid="0" showGuides="1">
      <p:cViewPr varScale="1">
        <p:scale>
          <a:sx n="95" d="100"/>
          <a:sy n="95" d="100"/>
        </p:scale>
        <p:origin x="312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B0925-D018-4694-8BD2-B89F172BCC0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1C376-EA5F-40EB-B5C9-F210D82C3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87536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5D99-016A-414A-B5D0-2B391DB0FAA8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5F514-E216-4B0B-9B33-6FEA2EC08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8863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                          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      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70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        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20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753989" y="4158597"/>
            <a:ext cx="10684021" cy="612333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Presenter’s Full Name</a:t>
            </a:r>
            <a:br>
              <a:rPr lang="en-US" dirty="0"/>
            </a:br>
            <a:r>
              <a:rPr lang="en-US" dirty="0"/>
              <a:t>Job Title</a:t>
            </a:r>
          </a:p>
          <a:p>
            <a:pPr lvl="0"/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753989" y="3694076"/>
            <a:ext cx="10684021" cy="3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Location/Date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B74125-F2D3-4455-9B62-BF3D58EFF6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388" y="2121732"/>
            <a:ext cx="10676622" cy="872779"/>
          </a:xfrm>
          <a:prstGeom prst="rect">
            <a:avLst/>
          </a:prstGeom>
        </p:spPr>
        <p:txBody>
          <a:bodyPr/>
          <a:lstStyle>
            <a:lvl1pPr algn="ctr">
              <a:defRPr sz="4000" b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084382"/>
            <a:ext cx="10684021" cy="4030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none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2722306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9B9DF0C-EC2E-470C-9E6C-6675A5570B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743203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45E7ED-9B35-624C-8E3C-4595BF037D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9118" y="2382826"/>
            <a:ext cx="8129417" cy="19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97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Blu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7151569" y="2594573"/>
            <a:ext cx="5040431" cy="3246765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61851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5AC895-F598-4168-89AA-53841B232F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1545313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-7088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B5AA1A-C1FF-4B63-9DA3-C913E87397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3419634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A6DCC5-4877-40C7-A5CA-38F29CCAD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3179996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8B1C976-236D-4BDB-B86F-53983B9790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2498654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2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</p:spTree>
    <p:extLst>
      <p:ext uri="{BB962C8B-B14F-4D97-AF65-F5344CB8AC3E}">
        <p14:creationId xmlns:p14="http://schemas.microsoft.com/office/powerpoint/2010/main" val="247684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60E2-4A59-41CF-9D25-3932C8732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109" y="2454765"/>
            <a:ext cx="10684021" cy="1081902"/>
          </a:xfrm>
          <a:prstGeom prst="rect">
            <a:avLst/>
          </a:prstGeom>
        </p:spPr>
        <p:txBody>
          <a:bodyPr/>
          <a:lstStyle>
            <a:lvl1pPr algn="ctr"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536666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none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Transition Subtitle</a:t>
            </a:r>
          </a:p>
        </p:txBody>
      </p:sp>
    </p:spTree>
    <p:extLst>
      <p:ext uri="{BB962C8B-B14F-4D97-AF65-F5344CB8AC3E}">
        <p14:creationId xmlns:p14="http://schemas.microsoft.com/office/powerpoint/2010/main" val="23440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2BD9DDB-A09A-4508-8684-E4BD4F1A4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4"/>
            <a:ext cx="10515600" cy="836572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text.</a:t>
            </a:r>
          </a:p>
        </p:txBody>
      </p:sp>
    </p:spTree>
    <p:extLst>
      <p:ext uri="{BB962C8B-B14F-4D97-AF65-F5344CB8AC3E}">
        <p14:creationId xmlns:p14="http://schemas.microsoft.com/office/powerpoint/2010/main" val="28279727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068170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7302EB-4139-484D-A2C3-7376F118F1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1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bulleted text.</a:t>
            </a:r>
          </a:p>
        </p:txBody>
      </p:sp>
    </p:spTree>
    <p:extLst>
      <p:ext uri="{BB962C8B-B14F-4D97-AF65-F5344CB8AC3E}">
        <p14:creationId xmlns:p14="http://schemas.microsoft.com/office/powerpoint/2010/main" val="898114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286500"/>
            <a:ext cx="12192000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930" y="6392159"/>
            <a:ext cx="1479820" cy="357607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82400" y="6464593"/>
            <a:ext cx="609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90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405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7" r:id="rId4"/>
    <p:sldLayoutId id="2147483658" r:id="rId5"/>
    <p:sldLayoutId id="2147483651" r:id="rId6"/>
    <p:sldLayoutId id="2147483652" r:id="rId7"/>
    <p:sldLayoutId id="2147483653" r:id="rId8"/>
    <p:sldLayoutId id="2147483656" r:id="rId9"/>
    <p:sldLayoutId id="2147483654" r:id="rId10"/>
    <p:sldLayoutId id="214748366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384" userDrawn="1">
          <p15:clr>
            <a:srgbClr val="F26B43"/>
          </p15:clr>
        </p15:guide>
        <p15:guide id="3" pos="7296" userDrawn="1">
          <p15:clr>
            <a:srgbClr val="F26B43"/>
          </p15:clr>
        </p15:guide>
        <p15:guide id="4" orient="horz" pos="360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11" Type="http://schemas.openxmlformats.org/officeDocument/2006/relationships/image" Target="../media/image15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11" Type="http://schemas.openxmlformats.org/officeDocument/2006/relationships/image" Target="../media/image8.png"/><Relationship Id="rId5" Type="http://schemas.openxmlformats.org/officeDocument/2006/relationships/image" Target="../media/image15.png"/><Relationship Id="rId10" Type="http://schemas.openxmlformats.org/officeDocument/2006/relationships/image" Target="../media/image7.png"/><Relationship Id="rId4" Type="http://schemas.openxmlformats.org/officeDocument/2006/relationships/image" Target="../media/image14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0855418-14E2-43B8-B548-1E9EDC4E21DB}"/>
              </a:ext>
            </a:extLst>
          </p:cNvPr>
          <p:cNvSpPr/>
          <p:nvPr/>
        </p:nvSpPr>
        <p:spPr>
          <a:xfrm>
            <a:off x="0" y="0"/>
            <a:ext cx="12192000" cy="701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3DC1230-27DF-4E49-885B-DE9643782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5" y="1226094"/>
            <a:ext cx="5838094" cy="2501804"/>
          </a:xfrm>
        </p:spPr>
        <p:txBody>
          <a:bodyPr/>
          <a:lstStyle/>
          <a:p>
            <a:pPr algn="l"/>
            <a:r>
              <a:rPr lang="es-ES" sz="2800" b="1" dirty="0"/>
              <a:t>Caso 4: Hace mucho calor</a:t>
            </a:r>
            <a:br>
              <a:rPr lang="en-US" b="1" dirty="0"/>
            </a:br>
            <a:br>
              <a:rPr lang="en-US" sz="2400" b="1" dirty="0"/>
            </a:br>
            <a:r>
              <a:rPr lang="es-ES" sz="2400" dirty="0" err="1"/>
              <a:t>Rocki</a:t>
            </a:r>
            <a:r>
              <a:rPr lang="es-ES" sz="2400" dirty="0"/>
              <a:t> usa un software de código abierto de GitHub sin realizar pruebas completas. </a:t>
            </a:r>
            <a:r>
              <a:rPr lang="es-ES" sz="2400" dirty="0" err="1"/>
              <a:t>Rocki</a:t>
            </a:r>
            <a:r>
              <a:rPr lang="es-ES" sz="2400" dirty="0"/>
              <a:t> deja la empresa y es reemplazada por Joe. El software puede estar causando otras fallas del sistema.</a:t>
            </a:r>
            <a:endParaRPr lang="en-US" sz="24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81B5A5-AA21-48C2-AD95-1DF017E48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2" y="84101"/>
            <a:ext cx="2657475" cy="81915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1F35E46-64F5-4934-2D8A-C147E6C119D9}"/>
              </a:ext>
            </a:extLst>
          </p:cNvPr>
          <p:cNvGrpSpPr/>
          <p:nvPr/>
        </p:nvGrpSpPr>
        <p:grpSpPr>
          <a:xfrm>
            <a:off x="335349" y="4452721"/>
            <a:ext cx="1205803" cy="1618388"/>
            <a:chOff x="1091652" y="3918434"/>
            <a:chExt cx="1205803" cy="161838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E9DB47C-1875-E432-4EAD-98063DBF3FC8}"/>
                </a:ext>
              </a:extLst>
            </p:cNvPr>
            <p:cNvSpPr txBox="1"/>
            <p:nvPr/>
          </p:nvSpPr>
          <p:spPr>
            <a:xfrm>
              <a:off x="1091652" y="4959741"/>
              <a:ext cx="1205803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 err="1"/>
                <a:t>Rocki</a:t>
              </a:r>
              <a:endParaRPr lang="en-US" sz="1050" b="1" dirty="0"/>
            </a:p>
            <a:p>
              <a:pPr algn="ctr"/>
              <a:r>
                <a:rPr lang="en-US" sz="1050" dirty="0" err="1"/>
                <a:t>Ingeniera</a:t>
              </a:r>
              <a:r>
                <a:rPr lang="en-US" sz="1050" dirty="0"/>
                <a:t> de software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40184F9-65A0-867D-9439-484591AE9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712" y="3918434"/>
              <a:ext cx="1028700" cy="102870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0730D87-CD72-1581-F1DD-9EEAE175D9E4}"/>
              </a:ext>
            </a:extLst>
          </p:cNvPr>
          <p:cNvGrpSpPr/>
          <p:nvPr/>
        </p:nvGrpSpPr>
        <p:grpSpPr>
          <a:xfrm>
            <a:off x="1542116" y="4452721"/>
            <a:ext cx="1054136" cy="1605781"/>
            <a:chOff x="2469235" y="3918434"/>
            <a:chExt cx="1054136" cy="160578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19FA67E-6E7E-BA94-7FB3-DB6CBB49543C}"/>
                </a:ext>
              </a:extLst>
            </p:cNvPr>
            <p:cNvSpPr txBox="1"/>
            <p:nvPr/>
          </p:nvSpPr>
          <p:spPr>
            <a:xfrm>
              <a:off x="2469235" y="4947134"/>
              <a:ext cx="1052534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Jason</a:t>
              </a:r>
            </a:p>
            <a:p>
              <a:pPr algn="ctr"/>
              <a:r>
                <a:rPr lang="en-US" sz="1050" dirty="0" err="1"/>
                <a:t>Ingeniera</a:t>
              </a:r>
              <a:r>
                <a:rPr lang="en-US" sz="1050" dirty="0"/>
                <a:t> de software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E227BC0-08FA-A81D-FE6E-EA5DF1DC6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94671" y="3918434"/>
              <a:ext cx="1028700" cy="1028700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90B536E-C792-6A85-4C96-D15636B0C4C5}"/>
              </a:ext>
            </a:extLst>
          </p:cNvPr>
          <p:cNvSpPr txBox="1"/>
          <p:nvPr/>
        </p:nvSpPr>
        <p:spPr>
          <a:xfrm>
            <a:off x="2645261" y="5481421"/>
            <a:ext cx="1205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Faye</a:t>
            </a:r>
          </a:p>
          <a:p>
            <a:pPr algn="ctr"/>
            <a:r>
              <a:rPr lang="en-US" sz="1050" dirty="0" err="1"/>
              <a:t>Líder</a:t>
            </a:r>
            <a:r>
              <a:rPr lang="en-US" sz="1050" dirty="0"/>
              <a:t> de </a:t>
            </a:r>
            <a:r>
              <a:rPr lang="en-US" sz="1050" dirty="0" err="1"/>
              <a:t>equipo</a:t>
            </a:r>
            <a:endParaRPr lang="en-US" sz="105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FBD63C0-501E-FA06-61BB-14AF168656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7321" y="4440114"/>
            <a:ext cx="1028700" cy="10287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35ECEF8-9C6C-5F86-8099-7816E6C367D3}"/>
              </a:ext>
            </a:extLst>
          </p:cNvPr>
          <p:cNvSpPr txBox="1"/>
          <p:nvPr/>
        </p:nvSpPr>
        <p:spPr>
          <a:xfrm>
            <a:off x="3799593" y="5481421"/>
            <a:ext cx="120580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Joe</a:t>
            </a:r>
          </a:p>
          <a:p>
            <a:pPr algn="ctr"/>
            <a:r>
              <a:rPr lang="en-US" sz="1050" dirty="0" err="1"/>
              <a:t>Ingeniera</a:t>
            </a:r>
            <a:r>
              <a:rPr lang="en-US" sz="1050" dirty="0"/>
              <a:t> de software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2A417CA-3AA8-AA8B-8010-C80C15BAD8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5269" y="4452721"/>
            <a:ext cx="1028700" cy="10287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EECDD10-C947-68CB-25B7-D7142B0E6B6F}"/>
              </a:ext>
            </a:extLst>
          </p:cNvPr>
          <p:cNvSpPr txBox="1"/>
          <p:nvPr/>
        </p:nvSpPr>
        <p:spPr>
          <a:xfrm>
            <a:off x="4926676" y="5493149"/>
            <a:ext cx="120580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Bobo</a:t>
            </a:r>
          </a:p>
          <a:p>
            <a:pPr algn="ctr"/>
            <a:r>
              <a:rPr lang="en-US" sz="1050" dirty="0" err="1"/>
              <a:t>Compañero</a:t>
            </a:r>
            <a:r>
              <a:rPr lang="en-US" sz="1050" dirty="0"/>
              <a:t> de </a:t>
            </a:r>
            <a:r>
              <a:rPr lang="en-US" sz="1050" dirty="0" err="1"/>
              <a:t>trabajo</a:t>
            </a:r>
            <a:endParaRPr lang="en-US" sz="1050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40ECA09-738F-9847-D578-4E190459A9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2400" y="4464449"/>
            <a:ext cx="1028700" cy="1028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8E108F-3DBD-1946-D25A-3EABCDBB6A30}"/>
              </a:ext>
            </a:extLst>
          </p:cNvPr>
          <p:cNvSpPr txBox="1"/>
          <p:nvPr/>
        </p:nvSpPr>
        <p:spPr>
          <a:xfrm>
            <a:off x="1808703" y="3991709"/>
            <a:ext cx="2903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Personajes</a:t>
            </a:r>
            <a:r>
              <a:rPr lang="en-US" dirty="0"/>
              <a:t> </a:t>
            </a:r>
            <a:r>
              <a:rPr lang="en-US" dirty="0" err="1"/>
              <a:t>principales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E08BED4-84B5-BB56-78A3-C06F7DC11B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4406" y="1443056"/>
            <a:ext cx="5420294" cy="43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66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2">
            <a:extLst>
              <a:ext uri="{FF2B5EF4-FFF2-40B4-BE49-F238E27FC236}">
                <a16:creationId xmlns:a16="http://schemas.microsoft.com/office/drawing/2014/main" id="{1D6C57D1-7DDE-4929-87D2-C9F494509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96" y="319206"/>
            <a:ext cx="8515424" cy="483000"/>
          </a:xfrm>
        </p:spPr>
        <p:txBody>
          <a:bodyPr/>
          <a:lstStyle/>
          <a:p>
            <a:r>
              <a:rPr lang="es-ES" sz="2800" dirty="0"/>
              <a:t>Caso 4: Hace mucho calor </a:t>
            </a:r>
            <a:r>
              <a:rPr lang="en-US" sz="1400" dirty="0"/>
              <a:t>(Primera </a:t>
            </a:r>
            <a:r>
              <a:rPr lang="en-US" sz="1400" dirty="0" err="1"/>
              <a:t>parte</a:t>
            </a:r>
            <a:r>
              <a:rPr lang="en-US" sz="1400" dirty="0"/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692B9D-F0F4-7895-4B33-4F6CA83A6F21}"/>
              </a:ext>
            </a:extLst>
          </p:cNvPr>
          <p:cNvSpPr txBox="1"/>
          <p:nvPr/>
        </p:nvSpPr>
        <p:spPr>
          <a:xfrm>
            <a:off x="9332795" y="495111"/>
            <a:ext cx="2535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Personajes</a:t>
            </a:r>
            <a:r>
              <a:rPr lang="en-US" dirty="0"/>
              <a:t> </a:t>
            </a:r>
            <a:r>
              <a:rPr lang="en-US" dirty="0" err="1"/>
              <a:t>principales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C163C65-0BF6-DFD1-2954-AA26CF42CE48}"/>
              </a:ext>
            </a:extLst>
          </p:cNvPr>
          <p:cNvGrpSpPr/>
          <p:nvPr/>
        </p:nvGrpSpPr>
        <p:grpSpPr>
          <a:xfrm>
            <a:off x="9401459" y="996095"/>
            <a:ext cx="1205803" cy="1618388"/>
            <a:chOff x="1091652" y="3918434"/>
            <a:chExt cx="1205803" cy="161838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FDD550A-CCAF-C483-4890-13A72E0A56C2}"/>
                </a:ext>
              </a:extLst>
            </p:cNvPr>
            <p:cNvSpPr txBox="1"/>
            <p:nvPr/>
          </p:nvSpPr>
          <p:spPr>
            <a:xfrm>
              <a:off x="1091652" y="4959741"/>
              <a:ext cx="1205803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 err="1"/>
                <a:t>Rocki</a:t>
              </a:r>
              <a:endParaRPr lang="en-US" sz="1050" b="1" dirty="0"/>
            </a:p>
            <a:p>
              <a:pPr algn="ctr"/>
              <a:r>
                <a:rPr lang="en-US" sz="1050" dirty="0" err="1"/>
                <a:t>Ingeniera</a:t>
              </a:r>
              <a:r>
                <a:rPr lang="en-US" sz="1050" dirty="0"/>
                <a:t> de software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A902FF-6E50-B5C0-7E71-52423F8E1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712" y="3918434"/>
              <a:ext cx="1028700" cy="102870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7E1C927-09FB-AB50-A28F-A2D4C2504675}"/>
              </a:ext>
            </a:extLst>
          </p:cNvPr>
          <p:cNvGrpSpPr/>
          <p:nvPr/>
        </p:nvGrpSpPr>
        <p:grpSpPr>
          <a:xfrm>
            <a:off x="10638370" y="996095"/>
            <a:ext cx="1054136" cy="1605781"/>
            <a:chOff x="2469235" y="3918434"/>
            <a:chExt cx="1054136" cy="160578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55A7A85-9800-9847-ED2C-2AAC98E9A46C}"/>
                </a:ext>
              </a:extLst>
            </p:cNvPr>
            <p:cNvSpPr txBox="1"/>
            <p:nvPr/>
          </p:nvSpPr>
          <p:spPr>
            <a:xfrm>
              <a:off x="2469235" y="4947134"/>
              <a:ext cx="1052534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Jason</a:t>
              </a:r>
            </a:p>
            <a:p>
              <a:pPr algn="ctr"/>
              <a:r>
                <a:rPr lang="en-US" sz="1050" dirty="0" err="1"/>
                <a:t>Ingeniera</a:t>
              </a:r>
              <a:r>
                <a:rPr lang="en-US" sz="1050" dirty="0"/>
                <a:t> de software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81941E-D4AC-B5C1-0E4E-B9788AC33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94671" y="3918434"/>
              <a:ext cx="1028700" cy="10287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F18DDBA-E268-661F-D132-77E43DB7C798}"/>
              </a:ext>
            </a:extLst>
          </p:cNvPr>
          <p:cNvSpPr txBox="1"/>
          <p:nvPr/>
        </p:nvSpPr>
        <p:spPr>
          <a:xfrm>
            <a:off x="9376142" y="3712104"/>
            <a:ext cx="1205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Faye</a:t>
            </a:r>
          </a:p>
          <a:p>
            <a:pPr algn="ctr"/>
            <a:r>
              <a:rPr lang="en-US" sz="1050" dirty="0" err="1"/>
              <a:t>Líder</a:t>
            </a:r>
            <a:r>
              <a:rPr lang="en-US" sz="1050" dirty="0"/>
              <a:t> de </a:t>
            </a:r>
            <a:r>
              <a:rPr lang="en-US" sz="1050" dirty="0" err="1"/>
              <a:t>equipo</a:t>
            </a:r>
            <a:endParaRPr lang="en-US" sz="105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0DC6F8-C9FA-F7DB-C9D6-AE4FB12EC8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8202" y="2670797"/>
            <a:ext cx="1028700" cy="10287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D200C9-C3C2-145E-E7C3-7E032CA6D58B}"/>
              </a:ext>
            </a:extLst>
          </p:cNvPr>
          <p:cNvSpPr txBox="1"/>
          <p:nvPr/>
        </p:nvSpPr>
        <p:spPr>
          <a:xfrm>
            <a:off x="10610858" y="3712104"/>
            <a:ext cx="120580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Joe</a:t>
            </a:r>
          </a:p>
          <a:p>
            <a:pPr algn="ctr"/>
            <a:r>
              <a:rPr lang="en-US" sz="1050" dirty="0" err="1"/>
              <a:t>Ingeniera</a:t>
            </a:r>
            <a:r>
              <a:rPr lang="en-US" sz="1050" dirty="0"/>
              <a:t> de software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B09CD24-C41E-B4DB-95AB-D72D8208BB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6294" y="2683404"/>
            <a:ext cx="1028700" cy="10287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428EE7D-414B-FA6F-04D4-F79B65C37922}"/>
              </a:ext>
            </a:extLst>
          </p:cNvPr>
          <p:cNvSpPr txBox="1"/>
          <p:nvPr/>
        </p:nvSpPr>
        <p:spPr>
          <a:xfrm>
            <a:off x="9332794" y="5360636"/>
            <a:ext cx="139885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Bobo</a:t>
            </a:r>
          </a:p>
          <a:p>
            <a:pPr algn="ctr"/>
            <a:r>
              <a:rPr lang="en-US" sz="1050" dirty="0" err="1"/>
              <a:t>Compañero</a:t>
            </a:r>
            <a:r>
              <a:rPr lang="en-US" sz="1050" dirty="0"/>
              <a:t> de </a:t>
            </a:r>
            <a:r>
              <a:rPr lang="en-US" sz="1050" dirty="0" err="1"/>
              <a:t>trabajo</a:t>
            </a:r>
            <a:endParaRPr lang="en-US" sz="105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60DDB62-D349-8D65-CBF6-FD700C4C0E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8955" y="4331936"/>
            <a:ext cx="1028700" cy="1028700"/>
          </a:xfrm>
          <a:prstGeom prst="rect">
            <a:avLst/>
          </a:prstGeom>
        </p:spPr>
      </p:pic>
      <p:pic>
        <p:nvPicPr>
          <p:cNvPr id="2" name="eat_23_case_4-1-es">
            <a:hlinkClick r:id="" action="ppaction://media"/>
            <a:extLst>
              <a:ext uri="{FF2B5EF4-FFF2-40B4-BE49-F238E27FC236}">
                <a16:creationId xmlns:a16="http://schemas.microsoft.com/office/drawing/2014/main" id="{D484B397-C125-6F16-DF3A-F348B47329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1696" y="920283"/>
            <a:ext cx="8671317" cy="487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4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8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89C5BF-06F0-491E-A79A-85ED46C92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474854"/>
            <a:ext cx="7741585" cy="836572"/>
          </a:xfrm>
        </p:spPr>
        <p:txBody>
          <a:bodyPr/>
          <a:lstStyle/>
          <a:p>
            <a:r>
              <a:rPr lang="en-US" dirty="0" err="1"/>
              <a:t>Análisis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B1735CD-4E3F-41ED-3CDD-54ABF52D01B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94147" y="1658325"/>
            <a:ext cx="7264632" cy="975533"/>
          </a:xfrm>
          <a:solidFill>
            <a:schemeClr val="bg1">
              <a:lumMod val="95000"/>
            </a:schemeClr>
          </a:solidFill>
        </p:spPr>
        <p:txBody>
          <a:bodyPr tIns="182880" bIns="182880"/>
          <a:lstStyle/>
          <a:p>
            <a:pPr algn="ctr"/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Caso 4: Hace mucho calor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s-ES" sz="1400" b="0" dirty="0">
                <a:solidFill>
                  <a:schemeClr val="bg2">
                    <a:lumMod val="25000"/>
                  </a:schemeClr>
                </a:solidFill>
                <a:effectLst/>
              </a:rPr>
              <a:t>Problemas: Integridad del programa; habilidades interpersonales; calidad de fabricación</a:t>
            </a:r>
            <a:endParaRPr lang="en-US" sz="1400" b="0" dirty="0">
              <a:solidFill>
                <a:schemeClr val="bg2">
                  <a:lumMod val="25000"/>
                </a:schemeClr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9CF1A1-B3BC-A6F1-FB8B-8E83EE2DD8AA}"/>
              </a:ext>
            </a:extLst>
          </p:cNvPr>
          <p:cNvSpPr txBox="1"/>
          <p:nvPr/>
        </p:nvSpPr>
        <p:spPr>
          <a:xfrm>
            <a:off x="8879686" y="2092790"/>
            <a:ext cx="2685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Personajes</a:t>
            </a:r>
            <a:r>
              <a:rPr lang="en-US" dirty="0"/>
              <a:t> </a:t>
            </a:r>
            <a:r>
              <a:rPr lang="en-US" dirty="0" err="1"/>
              <a:t>principales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28A1D2-8762-E937-547F-643E2528D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8123" y="218367"/>
            <a:ext cx="3107856" cy="19828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1992DD-D71B-4912-94E7-D0698DB996F3}"/>
              </a:ext>
            </a:extLst>
          </p:cNvPr>
          <p:cNvSpPr txBox="1"/>
          <p:nvPr/>
        </p:nvSpPr>
        <p:spPr>
          <a:xfrm>
            <a:off x="8879686" y="197836"/>
            <a:ext cx="262162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</a:rPr>
              <a:t>Resumen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</a:endParaRPr>
          </a:p>
          <a:p>
            <a:endParaRPr lang="en-US" sz="1000" dirty="0"/>
          </a:p>
          <a:p>
            <a:pPr algn="ctr"/>
            <a:r>
              <a:rPr lang="es-ES" sz="1200" dirty="0" err="1"/>
              <a:t>Rocki</a:t>
            </a:r>
            <a:r>
              <a:rPr lang="es-ES" sz="1200" dirty="0"/>
              <a:t> usa un software de código abierto de GitHub sin realizar pruebas completas. </a:t>
            </a:r>
            <a:r>
              <a:rPr lang="es-ES" sz="1200" dirty="0" err="1"/>
              <a:t>Rocki</a:t>
            </a:r>
            <a:r>
              <a:rPr lang="es-ES" sz="1200" dirty="0"/>
              <a:t> deja la empresa y es reemplazada por Joe. El software puede estar causando otras fallas del sistema.</a:t>
            </a:r>
            <a:endParaRPr lang="en-US" sz="1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D31185E-2132-B92F-06B3-A9402932C177}"/>
              </a:ext>
            </a:extLst>
          </p:cNvPr>
          <p:cNvGrpSpPr/>
          <p:nvPr/>
        </p:nvGrpSpPr>
        <p:grpSpPr>
          <a:xfrm>
            <a:off x="8491633" y="2538420"/>
            <a:ext cx="1231120" cy="1618388"/>
            <a:chOff x="1066336" y="3918434"/>
            <a:chExt cx="1231120" cy="161838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EF8C06-03C8-C0FF-E64C-4E37FB37D4DB}"/>
                </a:ext>
              </a:extLst>
            </p:cNvPr>
            <p:cNvSpPr txBox="1"/>
            <p:nvPr/>
          </p:nvSpPr>
          <p:spPr>
            <a:xfrm>
              <a:off x="1066336" y="4959741"/>
              <a:ext cx="123112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 err="1"/>
                <a:t>Rocki</a:t>
              </a:r>
              <a:endParaRPr lang="en-US" sz="1050" b="1" dirty="0"/>
            </a:p>
            <a:p>
              <a:pPr algn="ctr"/>
              <a:r>
                <a:rPr lang="en-US" sz="1050" dirty="0" err="1"/>
                <a:t>Ingeniera</a:t>
              </a:r>
              <a:r>
                <a:rPr lang="en-US" sz="1050" dirty="0"/>
                <a:t> de software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19F0A8D-6F3F-0378-CFFD-1B5099878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712" y="3918434"/>
              <a:ext cx="1028700" cy="10287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7B6643-B355-061A-5CF3-0FD7D9CCDFE2}"/>
              </a:ext>
            </a:extLst>
          </p:cNvPr>
          <p:cNvGrpSpPr/>
          <p:nvPr/>
        </p:nvGrpSpPr>
        <p:grpSpPr>
          <a:xfrm>
            <a:off x="9723716" y="2538420"/>
            <a:ext cx="1054136" cy="1605781"/>
            <a:chOff x="2469235" y="3918434"/>
            <a:chExt cx="1054136" cy="160578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34C4589-7836-01DD-DB6A-DCF448A2C5E3}"/>
                </a:ext>
              </a:extLst>
            </p:cNvPr>
            <p:cNvSpPr txBox="1"/>
            <p:nvPr/>
          </p:nvSpPr>
          <p:spPr>
            <a:xfrm>
              <a:off x="2469235" y="4947134"/>
              <a:ext cx="1052534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Jason</a:t>
              </a:r>
            </a:p>
            <a:p>
              <a:pPr algn="ctr"/>
              <a:r>
                <a:rPr lang="en-US" sz="1050" dirty="0" err="1"/>
                <a:t>Ingeniera</a:t>
              </a:r>
              <a:r>
                <a:rPr lang="en-US" sz="1050" dirty="0"/>
                <a:t> de software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6FA7FA5-2CD4-80CF-76F8-B9F9EDAD0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94671" y="3918434"/>
              <a:ext cx="1028700" cy="102870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6F91572-F9A7-B0E9-28CF-E90E4C5CF74E}"/>
              </a:ext>
            </a:extLst>
          </p:cNvPr>
          <p:cNvSpPr txBox="1"/>
          <p:nvPr/>
        </p:nvSpPr>
        <p:spPr>
          <a:xfrm>
            <a:off x="10832891" y="3596462"/>
            <a:ext cx="1205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Faye</a:t>
            </a:r>
          </a:p>
          <a:p>
            <a:pPr algn="ctr"/>
            <a:r>
              <a:rPr lang="en-US" sz="1050" dirty="0" err="1"/>
              <a:t>Líder</a:t>
            </a:r>
            <a:r>
              <a:rPr lang="en-US" sz="1050" dirty="0"/>
              <a:t> de </a:t>
            </a:r>
            <a:r>
              <a:rPr lang="en-US" sz="1050" dirty="0" err="1"/>
              <a:t>equipo</a:t>
            </a:r>
            <a:endParaRPr lang="en-US" sz="105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305B0F3-75D3-3AE8-5017-DE91810F1B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14951" y="2555155"/>
            <a:ext cx="1028700" cy="10287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C87176B-0643-379D-CD0C-A63A26940A33}"/>
              </a:ext>
            </a:extLst>
          </p:cNvPr>
          <p:cNvSpPr txBox="1"/>
          <p:nvPr/>
        </p:nvSpPr>
        <p:spPr>
          <a:xfrm>
            <a:off x="9143546" y="5254429"/>
            <a:ext cx="120580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Joe</a:t>
            </a:r>
          </a:p>
          <a:p>
            <a:pPr algn="ctr"/>
            <a:r>
              <a:rPr lang="en-US" sz="1050" dirty="0" err="1"/>
              <a:t>Ingeniera</a:t>
            </a:r>
            <a:r>
              <a:rPr lang="en-US" sz="1050" dirty="0"/>
              <a:t> de software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C507C4-4633-9D85-7175-2D6C99EF2C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8982" y="4225729"/>
            <a:ext cx="1028700" cy="10287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7D54F7B-ECD8-2CA5-649E-3C603490C963}"/>
              </a:ext>
            </a:extLst>
          </p:cNvPr>
          <p:cNvSpPr txBox="1"/>
          <p:nvPr/>
        </p:nvSpPr>
        <p:spPr>
          <a:xfrm>
            <a:off x="10166531" y="5270690"/>
            <a:ext cx="139885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Bobo</a:t>
            </a:r>
          </a:p>
          <a:p>
            <a:pPr algn="ctr"/>
            <a:r>
              <a:rPr lang="en-US" sz="1050" dirty="0" err="1"/>
              <a:t>Compañero</a:t>
            </a:r>
            <a:r>
              <a:rPr lang="en-US" sz="1050" dirty="0"/>
              <a:t> de </a:t>
            </a:r>
            <a:r>
              <a:rPr lang="en-US" sz="1050" dirty="0" err="1"/>
              <a:t>trabajo</a:t>
            </a:r>
            <a:endParaRPr lang="en-US" sz="105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7280104-BBF3-0C42-EE43-B4C4CEE9DF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2692" y="4241990"/>
            <a:ext cx="1028700" cy="1028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BD854A-BE09-4F4D-10DD-9202C6EB6CD8}"/>
              </a:ext>
            </a:extLst>
          </p:cNvPr>
          <p:cNvSpPr txBox="1"/>
          <p:nvPr/>
        </p:nvSpPr>
        <p:spPr>
          <a:xfrm>
            <a:off x="934753" y="2829432"/>
            <a:ext cx="7124026" cy="1143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s-ES" sz="2000" dirty="0">
                <a:solidFill>
                  <a:schemeClr val="bg2">
                    <a:lumMod val="25000"/>
                  </a:schemeClr>
                </a:solidFill>
              </a:rPr>
              <a:t>¿Qué problemas enfrentan estos personajes?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s-ES" sz="2000" dirty="0">
                <a:solidFill>
                  <a:schemeClr val="bg2">
                    <a:lumMod val="25000"/>
                  </a:schemeClr>
                </a:solidFill>
              </a:rPr>
              <a:t>¿Qué técnicas para VOV podrían ayudar a resolver</a:t>
            </a:r>
            <a:br>
              <a:rPr lang="es-ES" sz="20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s-ES" sz="2000" dirty="0">
                <a:solidFill>
                  <a:schemeClr val="bg2">
                    <a:lumMod val="25000"/>
                  </a:schemeClr>
                </a:solidFill>
              </a:rPr>
              <a:t>estos problemas?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16A5EA-1125-5DAB-E29B-45598AF80A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87" y="4682266"/>
            <a:ext cx="939778" cy="9397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3AEFC3-3D5B-4D96-5427-6EB86E30AA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990" y="4644801"/>
            <a:ext cx="945616" cy="9456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F1A318F-0FF6-687F-AA11-47E776FAB4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83" y="4641883"/>
            <a:ext cx="951453" cy="9514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8A1967D-C49A-F25D-53E6-488A850149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709" y="4647995"/>
            <a:ext cx="957290" cy="95729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5EF6376-924C-BAD8-88EB-E1AF720141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608" y="4658917"/>
            <a:ext cx="963127" cy="96312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0EC45AE-2CA2-2EB3-B3CE-8354D2A0F153}"/>
              </a:ext>
            </a:extLst>
          </p:cNvPr>
          <p:cNvSpPr txBox="1"/>
          <p:nvPr/>
        </p:nvSpPr>
        <p:spPr>
          <a:xfrm>
            <a:off x="602901" y="5634248"/>
            <a:ext cx="1620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2284C4"/>
                </a:solidFill>
              </a:rPr>
              <a:t>Hacer</a:t>
            </a:r>
            <a:r>
              <a:rPr lang="en-US" sz="1200" b="1" dirty="0">
                <a:solidFill>
                  <a:srgbClr val="2284C4"/>
                </a:solidFill>
              </a:rPr>
              <a:t> </a:t>
            </a:r>
            <a:r>
              <a:rPr lang="en-US" sz="1200" b="1" dirty="0" err="1">
                <a:solidFill>
                  <a:srgbClr val="2284C4"/>
                </a:solidFill>
              </a:rPr>
              <a:t>preguntas</a:t>
            </a:r>
            <a:endParaRPr lang="en-US" sz="1200" b="1" dirty="0">
              <a:solidFill>
                <a:srgbClr val="2284C4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D286E0-E30C-7F3E-36E0-DABE721E8E68}"/>
              </a:ext>
            </a:extLst>
          </p:cNvPr>
          <p:cNvSpPr txBox="1"/>
          <p:nvPr/>
        </p:nvSpPr>
        <p:spPr>
          <a:xfrm>
            <a:off x="6741739" y="5590416"/>
            <a:ext cx="1551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2284C4"/>
                </a:solidFill>
              </a:rPr>
              <a:t>Denunciar</a:t>
            </a:r>
            <a:r>
              <a:rPr lang="en-US" sz="1200" b="1" dirty="0">
                <a:solidFill>
                  <a:srgbClr val="2284C4"/>
                </a:solidFill>
              </a:rPr>
              <a:t> las </a:t>
            </a:r>
            <a:r>
              <a:rPr lang="en-US" sz="1200" b="1" dirty="0" err="1">
                <a:solidFill>
                  <a:srgbClr val="2284C4"/>
                </a:solidFill>
              </a:rPr>
              <a:t>infracciones</a:t>
            </a:r>
            <a:endParaRPr lang="en-US" sz="1200" b="1" dirty="0">
              <a:solidFill>
                <a:srgbClr val="2284C4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EBC3D76-136E-B64C-52FC-6BC29488E562}"/>
              </a:ext>
            </a:extLst>
          </p:cNvPr>
          <p:cNvSpPr txBox="1"/>
          <p:nvPr/>
        </p:nvSpPr>
        <p:spPr>
          <a:xfrm>
            <a:off x="2256496" y="5605285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2284C4"/>
                </a:solidFill>
              </a:rPr>
              <a:t>Obtener</a:t>
            </a:r>
            <a:r>
              <a:rPr lang="en-US" sz="1200" b="1" dirty="0">
                <a:solidFill>
                  <a:srgbClr val="2284C4"/>
                </a:solidFill>
              </a:rPr>
              <a:t> </a:t>
            </a:r>
            <a:r>
              <a:rPr lang="en-US" sz="1200" b="1" dirty="0" err="1">
                <a:solidFill>
                  <a:srgbClr val="2284C4"/>
                </a:solidFill>
              </a:rPr>
              <a:t>datos</a:t>
            </a:r>
            <a:endParaRPr lang="en-US" sz="1200" b="1" dirty="0">
              <a:solidFill>
                <a:srgbClr val="2284C4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1521FF-877B-3806-33CC-399B3C684CB2}"/>
              </a:ext>
            </a:extLst>
          </p:cNvPr>
          <p:cNvSpPr txBox="1"/>
          <p:nvPr/>
        </p:nvSpPr>
        <p:spPr>
          <a:xfrm>
            <a:off x="3778390" y="5618506"/>
            <a:ext cx="1368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Hablar con los </a:t>
            </a:r>
            <a:r>
              <a:rPr lang="en-US" sz="1200" b="1" dirty="0" err="1">
                <a:solidFill>
                  <a:srgbClr val="2284C4"/>
                </a:solidFill>
              </a:rPr>
              <a:t>demás</a:t>
            </a:r>
            <a:endParaRPr lang="en-US" sz="1200" b="1" dirty="0">
              <a:solidFill>
                <a:srgbClr val="2284C4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D0F2BD2-74BE-BE8E-F4D7-B18FC1ACE983}"/>
              </a:ext>
            </a:extLst>
          </p:cNvPr>
          <p:cNvSpPr txBox="1"/>
          <p:nvPr/>
        </p:nvSpPr>
        <p:spPr>
          <a:xfrm>
            <a:off x="5281840" y="5590417"/>
            <a:ext cx="1551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2284C4"/>
                </a:solidFill>
              </a:rPr>
              <a:t>Reformular</a:t>
            </a:r>
            <a:br>
              <a:rPr lang="en-US" sz="1200" b="1" dirty="0">
                <a:solidFill>
                  <a:srgbClr val="2284C4"/>
                </a:solidFill>
              </a:rPr>
            </a:br>
            <a:r>
              <a:rPr lang="en-US" sz="1200" b="1" dirty="0" err="1">
                <a:solidFill>
                  <a:srgbClr val="2284C4"/>
                </a:solidFill>
              </a:rPr>
              <a:t>el</a:t>
            </a:r>
            <a:r>
              <a:rPr lang="en-US" sz="1200" b="1" dirty="0">
                <a:solidFill>
                  <a:srgbClr val="2284C4"/>
                </a:solidFill>
              </a:rPr>
              <a:t> </a:t>
            </a:r>
            <a:r>
              <a:rPr lang="en-US" sz="1200" b="1" dirty="0" err="1">
                <a:solidFill>
                  <a:srgbClr val="2284C4"/>
                </a:solidFill>
              </a:rPr>
              <a:t>problema</a:t>
            </a:r>
            <a:endParaRPr lang="en-US" sz="1200" b="1" dirty="0">
              <a:solidFill>
                <a:srgbClr val="2284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224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ABCCB163-4150-4419-AB00-18486F27D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96" y="319206"/>
            <a:ext cx="8515424" cy="483000"/>
          </a:xfrm>
        </p:spPr>
        <p:txBody>
          <a:bodyPr/>
          <a:lstStyle/>
          <a:p>
            <a:r>
              <a:rPr lang="es-ES" sz="2800" dirty="0"/>
              <a:t>Caso 4: Hace mucho calor </a:t>
            </a:r>
            <a:r>
              <a:rPr lang="en-US" sz="1400" dirty="0"/>
              <a:t>(Segunda </a:t>
            </a:r>
            <a:r>
              <a:rPr lang="en-US" sz="1400" dirty="0" err="1"/>
              <a:t>parte</a:t>
            </a:r>
            <a:r>
              <a:rPr lang="en-US" sz="1400" dirty="0"/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0CBD42-D15E-7357-1900-34DAD1817325}"/>
              </a:ext>
            </a:extLst>
          </p:cNvPr>
          <p:cNvSpPr txBox="1"/>
          <p:nvPr/>
        </p:nvSpPr>
        <p:spPr>
          <a:xfrm>
            <a:off x="9332795" y="495111"/>
            <a:ext cx="2535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Personajes</a:t>
            </a:r>
            <a:r>
              <a:rPr lang="en-US" dirty="0"/>
              <a:t> </a:t>
            </a:r>
            <a:r>
              <a:rPr lang="en-US" dirty="0" err="1"/>
              <a:t>principales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7CC81F-A73A-A5C2-2A14-F416ED5B7824}"/>
              </a:ext>
            </a:extLst>
          </p:cNvPr>
          <p:cNvGrpSpPr/>
          <p:nvPr/>
        </p:nvGrpSpPr>
        <p:grpSpPr>
          <a:xfrm>
            <a:off x="9401459" y="996095"/>
            <a:ext cx="1205803" cy="1618388"/>
            <a:chOff x="1091652" y="3918434"/>
            <a:chExt cx="1205803" cy="161838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6554D5B-01FF-3F74-F44E-0DBDEF0DC0F6}"/>
                </a:ext>
              </a:extLst>
            </p:cNvPr>
            <p:cNvSpPr txBox="1"/>
            <p:nvPr/>
          </p:nvSpPr>
          <p:spPr>
            <a:xfrm>
              <a:off x="1091652" y="4959741"/>
              <a:ext cx="1205803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 err="1"/>
                <a:t>Rocki</a:t>
              </a:r>
              <a:endParaRPr lang="en-US" sz="1050" b="1" dirty="0"/>
            </a:p>
            <a:p>
              <a:pPr algn="ctr"/>
              <a:r>
                <a:rPr lang="en-US" sz="1050" dirty="0" err="1"/>
                <a:t>Ingeniera</a:t>
              </a:r>
              <a:r>
                <a:rPr lang="en-US" sz="1050" dirty="0"/>
                <a:t> de software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881BC57-5DB0-D30D-DAE5-CC3C477F0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712" y="3918434"/>
              <a:ext cx="1028700" cy="10287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169B296-D21B-081F-7A5C-A870C778EC29}"/>
              </a:ext>
            </a:extLst>
          </p:cNvPr>
          <p:cNvGrpSpPr/>
          <p:nvPr/>
        </p:nvGrpSpPr>
        <p:grpSpPr>
          <a:xfrm>
            <a:off x="10638370" y="996095"/>
            <a:ext cx="1054136" cy="1605781"/>
            <a:chOff x="2469235" y="3918434"/>
            <a:chExt cx="1054136" cy="160578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50AE64E-FBE6-638D-6225-9EE196A78742}"/>
                </a:ext>
              </a:extLst>
            </p:cNvPr>
            <p:cNvSpPr txBox="1"/>
            <p:nvPr/>
          </p:nvSpPr>
          <p:spPr>
            <a:xfrm>
              <a:off x="2469235" y="4947134"/>
              <a:ext cx="1052534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Jason</a:t>
              </a:r>
            </a:p>
            <a:p>
              <a:pPr algn="ctr"/>
              <a:r>
                <a:rPr lang="en-US" sz="1050" dirty="0" err="1"/>
                <a:t>Ingeniera</a:t>
              </a:r>
              <a:r>
                <a:rPr lang="en-US" sz="1050" dirty="0"/>
                <a:t> de software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02979BA-8419-C910-700C-E6C0922DC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94671" y="3918434"/>
              <a:ext cx="1028700" cy="1028700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EB1F104-2DBD-39DF-6AD2-1CC0316892D7}"/>
              </a:ext>
            </a:extLst>
          </p:cNvPr>
          <p:cNvSpPr txBox="1"/>
          <p:nvPr/>
        </p:nvSpPr>
        <p:spPr>
          <a:xfrm>
            <a:off x="9376142" y="3712104"/>
            <a:ext cx="1205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Faye</a:t>
            </a:r>
          </a:p>
          <a:p>
            <a:pPr algn="ctr"/>
            <a:r>
              <a:rPr lang="en-US" sz="1050" dirty="0" err="1"/>
              <a:t>Líder</a:t>
            </a:r>
            <a:r>
              <a:rPr lang="en-US" sz="1050" dirty="0"/>
              <a:t> de </a:t>
            </a:r>
            <a:r>
              <a:rPr lang="en-US" sz="1050" dirty="0" err="1"/>
              <a:t>equipo</a:t>
            </a:r>
            <a:endParaRPr lang="en-US" sz="105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1479613-D732-EF07-22D8-543599489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8202" y="2670797"/>
            <a:ext cx="1028700" cy="10287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2359373-5267-CD8C-40FA-418C1A3EB9FD}"/>
              </a:ext>
            </a:extLst>
          </p:cNvPr>
          <p:cNvSpPr txBox="1"/>
          <p:nvPr/>
        </p:nvSpPr>
        <p:spPr>
          <a:xfrm>
            <a:off x="10610858" y="3712104"/>
            <a:ext cx="120580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Joe</a:t>
            </a:r>
          </a:p>
          <a:p>
            <a:pPr algn="ctr"/>
            <a:r>
              <a:rPr lang="en-US" sz="1050" dirty="0" err="1"/>
              <a:t>Ingeniera</a:t>
            </a:r>
            <a:r>
              <a:rPr lang="en-US" sz="1050" dirty="0"/>
              <a:t> de software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AA93A6E-3647-E02F-2705-F1AE9C99D0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6294" y="2683404"/>
            <a:ext cx="1028700" cy="10287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948D33B-3622-6AE1-8242-4BFAC1FB7185}"/>
              </a:ext>
            </a:extLst>
          </p:cNvPr>
          <p:cNvSpPr txBox="1"/>
          <p:nvPr/>
        </p:nvSpPr>
        <p:spPr>
          <a:xfrm>
            <a:off x="9332794" y="5360636"/>
            <a:ext cx="139885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Bobo</a:t>
            </a:r>
          </a:p>
          <a:p>
            <a:pPr algn="ctr"/>
            <a:r>
              <a:rPr lang="en-US" sz="1050" dirty="0" err="1"/>
              <a:t>Compañero</a:t>
            </a:r>
            <a:r>
              <a:rPr lang="en-US" sz="1050" dirty="0"/>
              <a:t> de </a:t>
            </a:r>
            <a:r>
              <a:rPr lang="en-US" sz="1050" dirty="0" err="1"/>
              <a:t>trabajo</a:t>
            </a:r>
            <a:endParaRPr lang="en-US" sz="105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1A58B03-E73B-2C55-95BD-07EE60F5E4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8955" y="4331936"/>
            <a:ext cx="1028700" cy="1028700"/>
          </a:xfrm>
          <a:prstGeom prst="rect">
            <a:avLst/>
          </a:prstGeom>
        </p:spPr>
      </p:pic>
      <p:pic>
        <p:nvPicPr>
          <p:cNvPr id="3" name="eat_23_case_4-2-es">
            <a:hlinkClick r:id="" action="ppaction://media"/>
            <a:extLst>
              <a:ext uri="{FF2B5EF4-FFF2-40B4-BE49-F238E27FC236}">
                <a16:creationId xmlns:a16="http://schemas.microsoft.com/office/drawing/2014/main" id="{A96F3956-7F59-C6AA-3686-D11C37FB12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1696" y="857250"/>
            <a:ext cx="8747108" cy="492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5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89C5BF-06F0-491E-A79A-85ED46C92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474854"/>
            <a:ext cx="7570763" cy="836572"/>
          </a:xfrm>
        </p:spPr>
        <p:txBody>
          <a:bodyPr/>
          <a:lstStyle/>
          <a:p>
            <a:r>
              <a:rPr lang="en-US" dirty="0" err="1"/>
              <a:t>Conclusión</a:t>
            </a:r>
            <a:endParaRPr lang="en-US" dirty="0"/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9BB05847-5BCD-7F0D-AF77-7A3DC150870E}"/>
              </a:ext>
            </a:extLst>
          </p:cNvPr>
          <p:cNvSpPr txBox="1">
            <a:spLocks/>
          </p:cNvSpPr>
          <p:nvPr/>
        </p:nvSpPr>
        <p:spPr>
          <a:xfrm>
            <a:off x="533398" y="1622915"/>
            <a:ext cx="8118233" cy="290889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Aft>
                <a:spcPts val="1000"/>
              </a:spcAft>
            </a:pPr>
            <a:r>
              <a:rPr lang="es-ES" sz="2400" dirty="0"/>
              <a:t>¿Cómo debería terminar la situación?</a:t>
            </a:r>
          </a:p>
          <a:p>
            <a:pPr algn="ctr">
              <a:lnSpc>
                <a:spcPct val="100000"/>
              </a:lnSpc>
              <a:spcAft>
                <a:spcPts val="1000"/>
              </a:spcAft>
            </a:pPr>
            <a:r>
              <a:rPr lang="en-US" sz="2400" b="1" dirty="0"/>
              <a:t>Lo </a:t>
            </a:r>
            <a:r>
              <a:rPr lang="en-US" sz="2400" b="1" dirty="0" err="1"/>
              <a:t>más</a:t>
            </a:r>
            <a:r>
              <a:rPr lang="en-US" sz="2400" b="1" dirty="0"/>
              <a:t> </a:t>
            </a:r>
            <a:r>
              <a:rPr lang="en-US" sz="2400" b="1" dirty="0" err="1"/>
              <a:t>importante</a:t>
            </a:r>
            <a:br>
              <a:rPr lang="en-US" sz="2400" dirty="0"/>
            </a:br>
            <a:r>
              <a:rPr lang="es-ES" sz="2100" dirty="0"/>
              <a:t>A medida que continuamos aumentando el uso de FOSS, asegúrese de seguir nuestros procesos tanto para evaluar el software candidato como para probar nuestros sistemas para alcanzar el nivel de calidad e integridad que le debemos a nuestros clientes.</a:t>
            </a:r>
            <a:endParaRPr lang="en-US" sz="21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68FE894-4247-46A4-713E-2E4962B32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87" y="4682266"/>
            <a:ext cx="939778" cy="9397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9C78C3-32C0-F2F4-C4EC-4E2731F28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990" y="4644801"/>
            <a:ext cx="945616" cy="9456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81B916-F871-7D2D-646B-0D7D8F8882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83" y="4641883"/>
            <a:ext cx="951453" cy="9514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E7DA850-7330-D62D-085B-B3097F0C4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709" y="4647995"/>
            <a:ext cx="957290" cy="957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F3E850F-5D87-339A-80E6-A31B1427C4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608" y="4658917"/>
            <a:ext cx="963127" cy="96312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1F96205-1DB4-D8CE-DFDB-C21C5FE356CD}"/>
              </a:ext>
            </a:extLst>
          </p:cNvPr>
          <p:cNvSpPr txBox="1"/>
          <p:nvPr/>
        </p:nvSpPr>
        <p:spPr>
          <a:xfrm>
            <a:off x="602901" y="5634248"/>
            <a:ext cx="1620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2284C4"/>
                </a:solidFill>
              </a:rPr>
              <a:t>Hacer</a:t>
            </a:r>
            <a:r>
              <a:rPr lang="en-US" sz="1200" b="1" dirty="0">
                <a:solidFill>
                  <a:srgbClr val="2284C4"/>
                </a:solidFill>
              </a:rPr>
              <a:t> </a:t>
            </a:r>
            <a:r>
              <a:rPr lang="en-US" sz="1200" b="1" dirty="0" err="1">
                <a:solidFill>
                  <a:srgbClr val="2284C4"/>
                </a:solidFill>
              </a:rPr>
              <a:t>preguntas</a:t>
            </a:r>
            <a:endParaRPr lang="en-US" sz="1200" b="1" dirty="0">
              <a:solidFill>
                <a:srgbClr val="2284C4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BE71CF-751D-47A2-ECE8-C9D6044019B8}"/>
              </a:ext>
            </a:extLst>
          </p:cNvPr>
          <p:cNvSpPr txBox="1"/>
          <p:nvPr/>
        </p:nvSpPr>
        <p:spPr>
          <a:xfrm>
            <a:off x="6741739" y="5590416"/>
            <a:ext cx="1551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2284C4"/>
                </a:solidFill>
              </a:rPr>
              <a:t>Denunciar</a:t>
            </a:r>
            <a:r>
              <a:rPr lang="en-US" sz="1200" b="1" dirty="0">
                <a:solidFill>
                  <a:srgbClr val="2284C4"/>
                </a:solidFill>
              </a:rPr>
              <a:t> las </a:t>
            </a:r>
            <a:r>
              <a:rPr lang="en-US" sz="1200" b="1" dirty="0" err="1">
                <a:solidFill>
                  <a:srgbClr val="2284C4"/>
                </a:solidFill>
              </a:rPr>
              <a:t>infracciones</a:t>
            </a:r>
            <a:endParaRPr lang="en-US" sz="1200" b="1" dirty="0">
              <a:solidFill>
                <a:srgbClr val="2284C4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F4FD39-06EE-73FA-1463-930ACC458581}"/>
              </a:ext>
            </a:extLst>
          </p:cNvPr>
          <p:cNvSpPr txBox="1"/>
          <p:nvPr/>
        </p:nvSpPr>
        <p:spPr>
          <a:xfrm>
            <a:off x="2256496" y="5605285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2284C4"/>
                </a:solidFill>
              </a:rPr>
              <a:t>Obtener</a:t>
            </a:r>
            <a:r>
              <a:rPr lang="en-US" sz="1200" b="1" dirty="0">
                <a:solidFill>
                  <a:srgbClr val="2284C4"/>
                </a:solidFill>
              </a:rPr>
              <a:t> </a:t>
            </a:r>
            <a:r>
              <a:rPr lang="en-US" sz="1200" b="1" dirty="0" err="1">
                <a:solidFill>
                  <a:srgbClr val="2284C4"/>
                </a:solidFill>
              </a:rPr>
              <a:t>datos</a:t>
            </a:r>
            <a:endParaRPr lang="en-US" sz="1200" b="1" dirty="0">
              <a:solidFill>
                <a:srgbClr val="2284C4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46961B-6E5C-87BB-AB6F-0D42ECE84396}"/>
              </a:ext>
            </a:extLst>
          </p:cNvPr>
          <p:cNvSpPr txBox="1"/>
          <p:nvPr/>
        </p:nvSpPr>
        <p:spPr>
          <a:xfrm>
            <a:off x="3778390" y="5618506"/>
            <a:ext cx="1368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Hablar con los </a:t>
            </a:r>
            <a:r>
              <a:rPr lang="en-US" sz="1200" b="1" dirty="0" err="1">
                <a:solidFill>
                  <a:srgbClr val="2284C4"/>
                </a:solidFill>
              </a:rPr>
              <a:t>demás</a:t>
            </a:r>
            <a:endParaRPr lang="en-US" sz="1200" b="1" dirty="0">
              <a:solidFill>
                <a:srgbClr val="2284C4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46FCDB6-02F4-7F03-D2AB-84CB3D393731}"/>
              </a:ext>
            </a:extLst>
          </p:cNvPr>
          <p:cNvSpPr txBox="1"/>
          <p:nvPr/>
        </p:nvSpPr>
        <p:spPr>
          <a:xfrm>
            <a:off x="5281840" y="5590417"/>
            <a:ext cx="1551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2284C4"/>
                </a:solidFill>
              </a:rPr>
              <a:t>Reformular</a:t>
            </a:r>
            <a:br>
              <a:rPr lang="en-US" sz="1200" b="1" dirty="0">
                <a:solidFill>
                  <a:srgbClr val="2284C4"/>
                </a:solidFill>
              </a:rPr>
            </a:br>
            <a:r>
              <a:rPr lang="en-US" sz="1200" b="1" dirty="0" err="1">
                <a:solidFill>
                  <a:srgbClr val="2284C4"/>
                </a:solidFill>
              </a:rPr>
              <a:t>el</a:t>
            </a:r>
            <a:r>
              <a:rPr lang="en-US" sz="1200" b="1" dirty="0">
                <a:solidFill>
                  <a:srgbClr val="2284C4"/>
                </a:solidFill>
              </a:rPr>
              <a:t> </a:t>
            </a:r>
            <a:r>
              <a:rPr lang="en-US" sz="1200" b="1" dirty="0" err="1">
                <a:solidFill>
                  <a:srgbClr val="2284C4"/>
                </a:solidFill>
              </a:rPr>
              <a:t>problema</a:t>
            </a:r>
            <a:endParaRPr lang="en-US" sz="1200" b="1" dirty="0">
              <a:solidFill>
                <a:srgbClr val="2284C4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B3FC7A-56F0-3875-F0D2-7BD250F083A4}"/>
              </a:ext>
            </a:extLst>
          </p:cNvPr>
          <p:cNvSpPr txBox="1"/>
          <p:nvPr/>
        </p:nvSpPr>
        <p:spPr>
          <a:xfrm>
            <a:off x="9332795" y="495111"/>
            <a:ext cx="2535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Personajes</a:t>
            </a:r>
            <a:r>
              <a:rPr lang="en-US" dirty="0"/>
              <a:t> </a:t>
            </a:r>
            <a:r>
              <a:rPr lang="en-US" dirty="0" err="1"/>
              <a:t>principales</a:t>
            </a:r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6C5261C-4EBA-A09B-A606-CAFDABF9DA1D}"/>
              </a:ext>
            </a:extLst>
          </p:cNvPr>
          <p:cNvGrpSpPr/>
          <p:nvPr/>
        </p:nvGrpSpPr>
        <p:grpSpPr>
          <a:xfrm>
            <a:off x="9401459" y="996095"/>
            <a:ext cx="1205803" cy="1618388"/>
            <a:chOff x="1091652" y="3918434"/>
            <a:chExt cx="1205803" cy="1618388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89B62F0-C9B3-1CEE-D9FC-CF426F5BEE7C}"/>
                </a:ext>
              </a:extLst>
            </p:cNvPr>
            <p:cNvSpPr txBox="1"/>
            <p:nvPr/>
          </p:nvSpPr>
          <p:spPr>
            <a:xfrm>
              <a:off x="1091652" y="4959741"/>
              <a:ext cx="1205803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 err="1"/>
                <a:t>Rocki</a:t>
              </a:r>
              <a:endParaRPr lang="en-US" sz="1050" b="1" dirty="0"/>
            </a:p>
            <a:p>
              <a:pPr algn="ctr"/>
              <a:r>
                <a:rPr lang="en-US" sz="1050" dirty="0" err="1"/>
                <a:t>Ingeniera</a:t>
              </a:r>
              <a:r>
                <a:rPr lang="en-US" sz="1050" dirty="0"/>
                <a:t> de software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4C646CC-5301-0987-B683-524E9AEBC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712" y="3918434"/>
              <a:ext cx="1028700" cy="102870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C2E9D3F-46EB-4962-B522-8AFF5CD31998}"/>
              </a:ext>
            </a:extLst>
          </p:cNvPr>
          <p:cNvGrpSpPr/>
          <p:nvPr/>
        </p:nvGrpSpPr>
        <p:grpSpPr>
          <a:xfrm>
            <a:off x="10638370" y="996095"/>
            <a:ext cx="1054136" cy="1605781"/>
            <a:chOff x="2469235" y="3918434"/>
            <a:chExt cx="1054136" cy="160578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B5BFD76-4BF4-2CE3-3412-8D77C2FE0E9C}"/>
                </a:ext>
              </a:extLst>
            </p:cNvPr>
            <p:cNvSpPr txBox="1"/>
            <p:nvPr/>
          </p:nvSpPr>
          <p:spPr>
            <a:xfrm>
              <a:off x="2469235" y="4947134"/>
              <a:ext cx="1052534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Jason</a:t>
              </a:r>
            </a:p>
            <a:p>
              <a:pPr algn="ctr"/>
              <a:r>
                <a:rPr lang="en-US" sz="1050" dirty="0" err="1"/>
                <a:t>Ingeniera</a:t>
              </a:r>
              <a:r>
                <a:rPr lang="en-US" sz="1050" dirty="0"/>
                <a:t> de software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392556E-870D-E9F1-C2A4-581C10F85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94671" y="3918434"/>
              <a:ext cx="1028700" cy="1028700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1AA6AFBE-0C24-37E6-95CF-E846A31775C5}"/>
              </a:ext>
            </a:extLst>
          </p:cNvPr>
          <p:cNvSpPr txBox="1"/>
          <p:nvPr/>
        </p:nvSpPr>
        <p:spPr>
          <a:xfrm>
            <a:off x="9376142" y="3712104"/>
            <a:ext cx="1205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Faye</a:t>
            </a:r>
          </a:p>
          <a:p>
            <a:pPr algn="ctr"/>
            <a:r>
              <a:rPr lang="en-US" sz="1050" dirty="0" err="1"/>
              <a:t>Líder</a:t>
            </a:r>
            <a:r>
              <a:rPr lang="en-US" sz="1050" dirty="0"/>
              <a:t> de </a:t>
            </a:r>
            <a:r>
              <a:rPr lang="en-US" sz="1050" dirty="0" err="1"/>
              <a:t>equipo</a:t>
            </a:r>
            <a:endParaRPr lang="en-US" sz="1050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6077B8EC-A1BA-50D3-4B9D-6389C653F6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8202" y="2670797"/>
            <a:ext cx="1028700" cy="10287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89228C8-CE2E-4AD9-4CB3-E916733E7626}"/>
              </a:ext>
            </a:extLst>
          </p:cNvPr>
          <p:cNvSpPr txBox="1"/>
          <p:nvPr/>
        </p:nvSpPr>
        <p:spPr>
          <a:xfrm>
            <a:off x="10610858" y="3712104"/>
            <a:ext cx="120580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Joe</a:t>
            </a:r>
          </a:p>
          <a:p>
            <a:pPr algn="ctr"/>
            <a:r>
              <a:rPr lang="en-US" sz="1050" dirty="0" err="1"/>
              <a:t>Ingeniera</a:t>
            </a:r>
            <a:r>
              <a:rPr lang="en-US" sz="1050" dirty="0"/>
              <a:t> de software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431E2A13-368D-2EE5-9ECB-A85E9ADE69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6294" y="2683404"/>
            <a:ext cx="1028700" cy="10287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85A26AAE-2F39-DA7F-F823-5675FE652422}"/>
              </a:ext>
            </a:extLst>
          </p:cNvPr>
          <p:cNvSpPr txBox="1"/>
          <p:nvPr/>
        </p:nvSpPr>
        <p:spPr>
          <a:xfrm>
            <a:off x="9332794" y="5360636"/>
            <a:ext cx="139885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Bobo</a:t>
            </a:r>
          </a:p>
          <a:p>
            <a:pPr algn="ctr"/>
            <a:r>
              <a:rPr lang="en-US" sz="1050" dirty="0" err="1"/>
              <a:t>Compañero</a:t>
            </a:r>
            <a:r>
              <a:rPr lang="en-US" sz="1050" dirty="0"/>
              <a:t> de </a:t>
            </a:r>
            <a:r>
              <a:rPr lang="en-US" sz="1050" dirty="0" err="1"/>
              <a:t>trabajo</a:t>
            </a:r>
            <a:endParaRPr lang="en-US" sz="1050" dirty="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840A3986-AE0F-082E-CC54-BF492A33EC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8955" y="4331936"/>
            <a:ext cx="1028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31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MTemplate_Colors">
      <a:dk1>
        <a:srgbClr val="63666A"/>
      </a:dk1>
      <a:lt1>
        <a:sysClr val="window" lastClr="FFFFFF"/>
      </a:lt1>
      <a:dk2>
        <a:srgbClr val="000000"/>
      </a:dk2>
      <a:lt2>
        <a:srgbClr val="E7E6E6"/>
      </a:lt2>
      <a:accent1>
        <a:srgbClr val="002F6C"/>
      </a:accent1>
      <a:accent2>
        <a:srgbClr val="00A3E0"/>
      </a:accent2>
      <a:accent3>
        <a:srgbClr val="007396"/>
      </a:accent3>
      <a:accent4>
        <a:srgbClr val="833177"/>
      </a:accent4>
      <a:accent5>
        <a:srgbClr val="43B02A"/>
      </a:accent5>
      <a:accent6>
        <a:srgbClr val="FFCD0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1BA055A0-DE46-CF42-A21C-804E59AE4926}" vid="{EF944969-5E05-7641-B1D9-9B5B7AF9FD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9BFE13F2C6DC4E8A742168C5E5E2A3" ma:contentTypeVersion="12" ma:contentTypeDescription="Create a new document." ma:contentTypeScope="" ma:versionID="48900e67c0d0066448a8529c3e1c1e65">
  <xsd:schema xmlns:xsd="http://www.w3.org/2001/XMLSchema" xmlns:xs="http://www.w3.org/2001/XMLSchema" xmlns:p="http://schemas.microsoft.com/office/2006/metadata/properties" xmlns:ns2="661bd46e-921f-4b2f-94f6-3f9bfcdede32" xmlns:ns3="1042a8a7-e606-4d6a-9cd6-c2fbda9658e7" targetNamespace="http://schemas.microsoft.com/office/2006/metadata/properties" ma:root="true" ma:fieldsID="7935dc6e203849a374f4e7dc4c1c3403" ns2:_="" ns3:_="">
    <xsd:import namespace="661bd46e-921f-4b2f-94f6-3f9bfcdede32"/>
    <xsd:import namespace="1042a8a7-e606-4d6a-9cd6-c2fbda9658e7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3:Info" minOccurs="0"/>
                <xsd:element ref="ns2:SIPLabel" minOccurs="0"/>
                <xsd:element ref="ns2:SIPLabel_ECICountry" minOccurs="0"/>
                <xsd:element ref="ns2:SIPLabel_OCI" minOccurs="0"/>
                <xsd:element ref="ns2:SIPLabel_TPPI" minOccurs="0"/>
                <xsd:element ref="ns2:SIPLabel_Special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1bd46e-921f-4b2f-94f6-3f9bfcdede32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9" nillable="true" ma:taxonomy="true" ma:internalName="TaxKeywordTaxHTField" ma:taxonomyFieldName="Enterprise_x0020_Keywords" ma:displayName="Enterprise Keywords" ma:fieldId="{23f27201-bee3-471e-b2e7-b64fd8b7ca38}" ma:taxonomyMulti="true" ma:sspId="5f68076a-9896-4f70-850d-4130ed0339a6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description="" ma:hidden="true" ma:list="{5dfc3885-0e86-4dcb-a692-351b8f83f0b3}" ma:internalName="TaxCatchAll" ma:showField="CatchAllData" ma:web="661bd46e-921f-4b2f-94f6-3f9bfcdede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IPLabel" ma:index="12" nillable="true" ma:displayName="Sensitive Information Protection (SIP) Label" ma:internalName="SIPLabel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Unrestricted"/>
                    <xsd:enumeration value="Lockheed Martin Proprietary Information (LMPI)"/>
                    <xsd:enumeration value="Export Controlled Information (ECI)"/>
                    <xsd:enumeration value="Attorney-Client Privileged Information and/or Attorney Work Product"/>
                    <xsd:enumeration value="Protected Information"/>
                    <xsd:enumeration value="Personal Information"/>
                    <xsd:enumeration value="Third Party Proprietary Information"/>
                    <xsd:enumeration value="Organizational Conflict of Interest (OCI)"/>
                    <xsd:enumeration value="Specialty Label"/>
                  </xsd:restriction>
                </xsd:simpleType>
              </xsd:element>
            </xsd:sequence>
          </xsd:extension>
        </xsd:complexContent>
      </xsd:complexType>
    </xsd:element>
    <xsd:element name="SIPLabel_ECICountry" ma:index="13" nillable="true" ma:displayName="Export Control Country of Jurisdiction" ma:internalName="SIPLabel_ECICountr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United States (US)"/>
                    <xsd:enumeration value="Canada (CA)"/>
                    <xsd:enumeration value="United Kingdom (GB)"/>
                    <xsd:enumeration value="Australia (AU)"/>
                    <xsd:enumeration value="Albania (AL)"/>
                    <xsd:enumeration value="Argentina (AR)"/>
                    <xsd:enumeration value="Bahrain (BH)"/>
                    <xsd:enumeration value="Belgium (BE)"/>
                    <xsd:enumeration value="Brazil (BR)"/>
                    <xsd:enumeration value="China (CN)"/>
                    <xsd:enumeration value="Colombia (CO)"/>
                    <xsd:enumeration value="Croatia (HR)"/>
                    <xsd:enumeration value="Denmark (DK)"/>
                    <xsd:enumeration value="Egypt (EG)"/>
                    <xsd:enumeration value="Finland (FI)"/>
                    <xsd:enumeration value="France (FR)"/>
                    <xsd:enumeration value="Germany (DE)"/>
                    <xsd:enumeration value="Greece (GR)"/>
                    <xsd:enumeration value="Guam (GU)"/>
                    <xsd:enumeration value="Hong Kong (HK)"/>
                    <xsd:enumeration value="India (IN)"/>
                    <xsd:enumeration value="Israel (IL)"/>
                    <xsd:enumeration value="Italy (IT)"/>
                    <xsd:enumeration value="Japan (JP)"/>
                    <xsd:enumeration value="Korea, Republic of (KR)"/>
                    <xsd:enumeration value="Kuwait (KW)"/>
                    <xsd:enumeration value="Malaysia (MY)"/>
                    <xsd:enumeration value="Mauritius (MU)"/>
                    <xsd:enumeration value="Mexico (MX)"/>
                    <xsd:enumeration value="Netherlands (NL)"/>
                    <xsd:enumeration value="New Zealand (NZ)"/>
                    <xsd:enumeration value="Norway (NO)"/>
                    <xsd:enumeration value="Philippines (PH)"/>
                    <xsd:enumeration value="Poland (PL)"/>
                    <xsd:enumeration value="Portugal (PT)"/>
                    <xsd:enumeration value="Puerto Rico (PR)"/>
                    <xsd:enumeration value="Romania (RO)"/>
                    <xsd:enumeration value="Saudi Arabia (SA)"/>
                    <xsd:enumeration value="Singapore (SG)"/>
                    <xsd:enumeration value="South Africa (ZA)"/>
                    <xsd:enumeration value="Spain (ES)"/>
                    <xsd:enumeration value="Sweden (SE)"/>
                    <xsd:enumeration value="Switzerland (CH)"/>
                    <xsd:enumeration value="Taiwan, Province of China (TW)"/>
                    <xsd:enumeration value="Thailand (TH)"/>
                    <xsd:enumeration value="Turkey (TR)"/>
                    <xsd:enumeration value="United Arab Emirates (AE)"/>
                    <xsd:enumeration value="Venezuela (VE)"/>
                    <xsd:enumeration value="Viet Nam (VN)"/>
                  </xsd:restriction>
                </xsd:simpleType>
              </xsd:element>
            </xsd:sequence>
          </xsd:extension>
        </xsd:complexContent>
      </xsd:complexType>
    </xsd:element>
    <xsd:element name="SIPLabel_OCI" ma:index="14" nillable="true" ma:displayName="Organizational Conflict of Interest" ma:internalName="SIPLabel_OCI">
      <xsd:simpleType>
        <xsd:restriction base="dms:Text"/>
      </xsd:simpleType>
    </xsd:element>
    <xsd:element name="SIPLabel_TPPI" ma:index="15" nillable="true" ma:displayName="Third Party" ma:internalName="SIPLabel_TPPI">
      <xsd:simpleType>
        <xsd:restriction base="dms:Text"/>
      </xsd:simpleType>
    </xsd:element>
    <xsd:element name="SIPLabel_Specialty" ma:index="16" nillable="true" ma:displayName="Specialty Label" ma:internalName="SIPLabel_Specialt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For Official Use Only"/>
                    <xsd:enumeration value="NATO Restricted"/>
                    <xsd:enumeration value="UK OFFICIAL"/>
                    <xsd:enumeration value="UK OFFICIAL-SENSITIVE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2a8a7-e606-4d6a-9cd6-c2fbda9658e7" elementFormDefault="qualified">
    <xsd:import namespace="http://schemas.microsoft.com/office/2006/documentManagement/types"/>
    <xsd:import namespace="http://schemas.microsoft.com/office/infopath/2007/PartnerControls"/>
    <xsd:element name="Info" ma:index="11" nillable="true" ma:displayName="Info" ma:internalName="Info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61bd46e-921f-4b2f-94f6-3f9bfcdede32">
      <Value>34</Value>
      <Value>33</Value>
      <Value>32</Value>
    </TaxCatchAll>
    <SIPLabel_Specialty xmlns="661bd46e-921f-4b2f-94f6-3f9bfcdede32"/>
    <SIPLabel_TPPI xmlns="661bd46e-921f-4b2f-94f6-3f9bfcdede32" xsi:nil="true"/>
    <TaxKeywordTaxHTField xmlns="661bd46e-921f-4b2f-94f6-3f9bfcdede32">
      <Terms xmlns="http://schemas.microsoft.com/office/infopath/2007/PartnerControls">
        <TermInfo xmlns="http://schemas.microsoft.com/office/infopath/2007/PartnerControls">
          <TermName xmlns="http://schemas.microsoft.com/office/infopath/2007/PartnerControls">Official</TermName>
          <TermId xmlns="http://schemas.microsoft.com/office/infopath/2007/PartnerControls">cf27d6ae-165f-4fd4-82df-b359670c06e5</TermId>
        </TermInfo>
        <TermInfo xmlns="http://schemas.microsoft.com/office/infopath/2007/PartnerControls">
          <TermName xmlns="http://schemas.microsoft.com/office/infopath/2007/PartnerControls">template</TermName>
          <TermId xmlns="http://schemas.microsoft.com/office/infopath/2007/PartnerControls">aa6d2b24-3068-464c-b8a1-9c0912f06071</TermId>
        </TermInfo>
        <TermInfo xmlns="http://schemas.microsoft.com/office/infopath/2007/PartnerControls">
          <TermName xmlns="http://schemas.microsoft.com/office/infopath/2007/PartnerControls">PowerPoint</TermName>
          <TermId xmlns="http://schemas.microsoft.com/office/infopath/2007/PartnerControls">fdd97a65-f75e-49d0-985b-95654da0a884</TermId>
        </TermInfo>
      </Terms>
    </TaxKeywordTaxHTField>
    <SIPLabel_OCI xmlns="661bd46e-921f-4b2f-94f6-3f9bfcdede32" xsi:nil="true"/>
    <Info xmlns="1042a8a7-e606-4d6a-9cd6-c2fbda9658e7">White background on title &amp; end slides</Info>
    <SIPLabel_ECICountry xmlns="661bd46e-921f-4b2f-94f6-3f9bfcdede32"/>
    <SIPLabel xmlns="661bd46e-921f-4b2f-94f6-3f9bfcdede32">
      <Value>Unrestricted</Value>
    </SIPLabel>
  </documentManagement>
</p:properties>
</file>

<file path=customXml/itemProps1.xml><?xml version="1.0" encoding="utf-8"?>
<ds:datastoreItem xmlns:ds="http://schemas.openxmlformats.org/officeDocument/2006/customXml" ds:itemID="{C66939EC-D0B0-4FCE-ACE8-B16456A0ED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1bd46e-921f-4b2f-94f6-3f9bfcdede32"/>
    <ds:schemaRef ds:uri="1042a8a7-e606-4d6a-9cd6-c2fbda9658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5D910FE-BA35-46CD-9006-7B6EAFC6271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099D200-8C76-4381-B149-0ABAA83066DA}">
  <ds:schemaRefs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infopath/2007/PartnerControls"/>
    <ds:schemaRef ds:uri="661bd46e-921f-4b2f-94f6-3f9bfcdede32"/>
    <ds:schemaRef ds:uri="1042a8a7-e606-4d6a-9cd6-c2fbda9658e7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1278</TotalTime>
  <Words>336</Words>
  <Application>Microsoft Office PowerPoint</Application>
  <PresentationFormat>Widescreen</PresentationFormat>
  <Paragraphs>86</Paragraphs>
  <Slides>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Bradley Hand ITC</vt:lpstr>
      <vt:lpstr>Calibri</vt:lpstr>
      <vt:lpstr>Office Theme</vt:lpstr>
      <vt:lpstr>Caso 4: Hace mucho calor  Rocki usa un software de código abierto de GitHub sin realizar pruebas completas. Rocki deja la empresa y es reemplazada por Joe. El software puede estar causando otras fallas del sistema.</vt:lpstr>
      <vt:lpstr>Caso 4: Hace mucho calor (Primera parte)</vt:lpstr>
      <vt:lpstr>Análisis</vt:lpstr>
      <vt:lpstr>Caso 4: Hace mucho calor (Segunda parte)</vt:lpstr>
      <vt:lpstr>Conclusión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Trammell, Eric T (US)</dc:creator>
  <cp:keywords>Unrestricted template; Official; PowerPoint</cp:keywords>
  <cp:lastModifiedBy>Ed Aborn</cp:lastModifiedBy>
  <cp:revision>85</cp:revision>
  <dcterms:created xsi:type="dcterms:W3CDTF">2018-09-19T12:19:03Z</dcterms:created>
  <dcterms:modified xsi:type="dcterms:W3CDTF">2023-05-09T14:54:30Z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0x010100A29BFE13F2C6DC4E8A742168C5E5E2A3</vt:lpwstr>
  </property>
  <property fmtid="{D5CDD505-2E9C-101B-9397-08002B2CF9AE}" pid="3" name="Enterprise Keywords">
    <vt:lpwstr>34;#Official|cf27d6ae-165f-4fd4-82df-b359670c06e5;#33;#template|aa6d2b24-3068-464c-b8a1-9c0912f06071;#32;#PowerPoint|fdd97a65-f75e-49d0-985b-95654da0a884</vt:lpwstr>
  </property>
  <property fmtid="{D5CDD505-2E9C-101B-9397-08002B2CF9AE}" pid="4" name="checkedProgramsCount">
    <vt:i4>0</vt:i4>
  </property>
  <property fmtid="{D5CDD505-2E9C-101B-9397-08002B2CF9AE}" pid="5" name="LM SIP Document Sensitivity">
    <vt:lpwstr/>
  </property>
  <property fmtid="{D5CDD505-2E9C-101B-9397-08002B2CF9AE}" pid="6" name="Document Author">
    <vt:lpwstr>ACCT03\r07273</vt:lpwstr>
  </property>
  <property fmtid="{D5CDD505-2E9C-101B-9397-08002B2CF9AE}" pid="7" name="Document Sensitivity">
    <vt:lpwstr>1</vt:lpwstr>
  </property>
  <property fmtid="{D5CDD505-2E9C-101B-9397-08002B2CF9AE}" pid="8" name="ThirdParty">
    <vt:lpwstr/>
  </property>
  <property fmtid="{D5CDD505-2E9C-101B-9397-08002B2CF9AE}" pid="9" name="OCI Restriction">
    <vt:bool>false</vt:bool>
  </property>
  <property fmtid="{D5CDD505-2E9C-101B-9397-08002B2CF9AE}" pid="10" name="OCI Additional Info">
    <vt:lpwstr/>
  </property>
  <property fmtid="{D5CDD505-2E9C-101B-9397-08002B2CF9AE}" pid="11" name="Allow Header Overwrite">
    <vt:bool>true</vt:bool>
  </property>
  <property fmtid="{D5CDD505-2E9C-101B-9397-08002B2CF9AE}" pid="12" name="Allow Footer Overwrite">
    <vt:bool>true</vt:bool>
  </property>
  <property fmtid="{D5CDD505-2E9C-101B-9397-08002B2CF9AE}" pid="13" name="Multiple Selected">
    <vt:lpwstr>-1</vt:lpwstr>
  </property>
  <property fmtid="{D5CDD505-2E9C-101B-9397-08002B2CF9AE}" pid="14" name="SIPLongWording">
    <vt:lpwstr>_x000d_
_x000d_
</vt:lpwstr>
  </property>
  <property fmtid="{D5CDD505-2E9C-101B-9397-08002B2CF9AE}" pid="15" name="ExpCountry">
    <vt:lpwstr/>
  </property>
  <property fmtid="{D5CDD505-2E9C-101B-9397-08002B2CF9AE}" pid="16" name="TextBoxAndDropdownValues">
    <vt:lpwstr/>
  </property>
</Properties>
</file>