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4"/>
            <a:ext cx="5838094" cy="2501804"/>
          </a:xfrm>
        </p:spPr>
        <p:txBody>
          <a:bodyPr/>
          <a:lstStyle/>
          <a:p>
            <a:pPr algn="l"/>
            <a:r>
              <a:rPr lang="pl-PL" sz="2800" b="1" dirty="0"/>
              <a:t>Przypadek 4: Robi się gorąco</a:t>
            </a:r>
            <a:br>
              <a:rPr lang="en-US" b="1" dirty="0"/>
            </a:br>
            <a:br>
              <a:rPr lang="en-US" sz="2400" b="1" dirty="0"/>
            </a:br>
            <a:r>
              <a:rPr lang="pl-PL" sz="2000" dirty="0"/>
              <a:t>Rocki stosuje publicznie dostępne oprogramowanie z platformy GitHub, pominąwszy pełne testy. Rocki opuszcza firmę i zostaje zastąpiona przez </a:t>
            </a:r>
            <a:r>
              <a:rPr lang="pl-PL" sz="2000" dirty="0" err="1"/>
              <a:t>Joego</a:t>
            </a:r>
            <a:r>
              <a:rPr lang="pl-PL" sz="2000" dirty="0"/>
              <a:t>. Oprogramowanie może być przyczyną awarii innych systemów.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1F35E46-64F5-4934-2D8A-C147E6C119D9}"/>
              </a:ext>
            </a:extLst>
          </p:cNvPr>
          <p:cNvGrpSpPr/>
          <p:nvPr/>
        </p:nvGrpSpPr>
        <p:grpSpPr>
          <a:xfrm>
            <a:off x="335349" y="4533105"/>
            <a:ext cx="1205803" cy="1618388"/>
            <a:chOff x="1091652" y="3918434"/>
            <a:chExt cx="1205803" cy="1618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DB47C-1875-E432-4EAD-98063DBF3FC8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0184F9-65A0-867D-9439-484591AE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730D87-CD72-1581-F1DD-9EEAE175D9E4}"/>
              </a:ext>
            </a:extLst>
          </p:cNvPr>
          <p:cNvGrpSpPr/>
          <p:nvPr/>
        </p:nvGrpSpPr>
        <p:grpSpPr>
          <a:xfrm>
            <a:off x="1461731" y="4533105"/>
            <a:ext cx="1278053" cy="1605781"/>
            <a:chOff x="2388850" y="3918434"/>
            <a:chExt cx="1278053" cy="16057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9FA67E-6E7E-BA94-7FB3-DB6CBB49543C}"/>
                </a:ext>
              </a:extLst>
            </p:cNvPr>
            <p:cNvSpPr txBox="1"/>
            <p:nvPr/>
          </p:nvSpPr>
          <p:spPr>
            <a:xfrm>
              <a:off x="2388850" y="4947134"/>
              <a:ext cx="12780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227BC0-08FA-A81D-FE6E-EA5DF1DC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90B536E-C792-6A85-4C96-D15636B0C4C5}"/>
              </a:ext>
            </a:extLst>
          </p:cNvPr>
          <p:cNvSpPr txBox="1"/>
          <p:nvPr/>
        </p:nvSpPr>
        <p:spPr>
          <a:xfrm>
            <a:off x="2645261" y="5561805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Koordynator</a:t>
            </a:r>
            <a:r>
              <a:rPr lang="en-US" sz="1050" dirty="0"/>
              <a:t> </a:t>
            </a:r>
            <a:r>
              <a:rPr lang="en-US" sz="1050" dirty="0" err="1"/>
              <a:t>zespołu</a:t>
            </a:r>
            <a:endParaRPr lang="en-US" sz="105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BD63C0-501E-FA06-61BB-14AF16865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321" y="4520498"/>
            <a:ext cx="1028700" cy="1028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5ECEF8-9C6C-5F86-8099-7816E6C367D3}"/>
              </a:ext>
            </a:extLst>
          </p:cNvPr>
          <p:cNvSpPr txBox="1"/>
          <p:nvPr/>
        </p:nvSpPr>
        <p:spPr>
          <a:xfrm>
            <a:off x="3799593" y="5561805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Specjalista</a:t>
            </a:r>
            <a:r>
              <a:rPr lang="en-US" sz="1050" dirty="0"/>
              <a:t> ds. </a:t>
            </a:r>
            <a:r>
              <a:rPr lang="en-US" sz="1050" dirty="0" err="1"/>
              <a:t>oprogramowania</a:t>
            </a:r>
            <a:endParaRPr lang="en-US" sz="105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2A417CA-3AA8-AA8B-8010-C80C15BAD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269" y="4533105"/>
            <a:ext cx="1028700" cy="10287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ECDD10-C947-68CB-25B7-D7142B0E6B6F}"/>
              </a:ext>
            </a:extLst>
          </p:cNvPr>
          <p:cNvSpPr txBox="1"/>
          <p:nvPr/>
        </p:nvSpPr>
        <p:spPr>
          <a:xfrm>
            <a:off x="4926676" y="5573533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Współpracownik</a:t>
            </a:r>
            <a:endParaRPr lang="en-US" sz="105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0ECA09-738F-9847-D578-4E190459A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400" y="4544833"/>
            <a:ext cx="102870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4B7EE-1046-0809-9F78-F902B776A080}"/>
              </a:ext>
            </a:extLst>
          </p:cNvPr>
          <p:cNvSpPr txBox="1"/>
          <p:nvPr/>
        </p:nvSpPr>
        <p:spPr>
          <a:xfrm>
            <a:off x="2272598" y="4001762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Główni</a:t>
            </a:r>
            <a:r>
              <a:rPr lang="en-US" dirty="0"/>
              <a:t> </a:t>
            </a:r>
            <a:r>
              <a:rPr lang="en-US" dirty="0" err="1"/>
              <a:t>bohaterowie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E038F5-B8FB-57CA-D4C5-492C49D76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443056"/>
            <a:ext cx="5420294" cy="4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pl-PL" sz="2800" dirty="0"/>
              <a:t>Przypadek 4: Robi się gorąco</a:t>
            </a:r>
            <a:r>
              <a:rPr lang="en-US" sz="2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Część</a:t>
            </a:r>
            <a:r>
              <a:rPr lang="en-US" sz="1400" dirty="0"/>
              <a:t> </a:t>
            </a:r>
            <a:r>
              <a:rPr lang="en-US" sz="1400" dirty="0" err="1"/>
              <a:t>pierwsza</a:t>
            </a:r>
            <a:r>
              <a:rPr lang="en-US" sz="1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92B9D-F0F4-7895-4B33-4F6CA83A6F21}"/>
              </a:ext>
            </a:extLst>
          </p:cNvPr>
          <p:cNvSpPr txBox="1"/>
          <p:nvPr/>
        </p:nvSpPr>
        <p:spPr>
          <a:xfrm>
            <a:off x="9366740" y="495111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Główni</a:t>
            </a:r>
            <a:r>
              <a:rPr lang="en-US" dirty="0"/>
              <a:t> </a:t>
            </a:r>
            <a:r>
              <a:rPr lang="en-US" dirty="0" err="1"/>
              <a:t>bohaterowie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163C65-0BF6-DFD1-2954-AA26CF42CE48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DD550A-CCAF-C483-4890-13A72E0A56C2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A902FF-6E50-B5C0-7E71-52423F8E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E1C927-09FB-AB50-A28F-A2D4C2504675}"/>
              </a:ext>
            </a:extLst>
          </p:cNvPr>
          <p:cNvGrpSpPr/>
          <p:nvPr/>
        </p:nvGrpSpPr>
        <p:grpSpPr>
          <a:xfrm>
            <a:off x="10588129" y="996095"/>
            <a:ext cx="1229665" cy="1605781"/>
            <a:chOff x="2418994" y="3918434"/>
            <a:chExt cx="1229665" cy="1605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5A7A85-9800-9847-ED2C-2AAC98E9A46C}"/>
                </a:ext>
              </a:extLst>
            </p:cNvPr>
            <p:cNvSpPr txBox="1"/>
            <p:nvPr/>
          </p:nvSpPr>
          <p:spPr>
            <a:xfrm>
              <a:off x="2418994" y="4947134"/>
              <a:ext cx="122966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81941E-D4AC-B5C1-0E4E-B9788AC3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18DDBA-E268-661F-D132-77E43DB7C798}"/>
              </a:ext>
            </a:extLst>
          </p:cNvPr>
          <p:cNvSpPr txBox="1"/>
          <p:nvPr/>
        </p:nvSpPr>
        <p:spPr>
          <a:xfrm>
            <a:off x="9376142" y="3712104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Koordynator</a:t>
            </a:r>
            <a:r>
              <a:rPr lang="en-US" sz="1050" dirty="0"/>
              <a:t> </a:t>
            </a:r>
            <a:r>
              <a:rPr lang="en-US" sz="1050" dirty="0" err="1"/>
              <a:t>zespołu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0DC6F8-C9FA-F7DB-C9D6-AE4FB12EC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200C9-C3C2-145E-E7C3-7E032CA6D58B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Specjalista</a:t>
            </a:r>
            <a:r>
              <a:rPr lang="en-US" sz="1050" dirty="0"/>
              <a:t> ds. </a:t>
            </a:r>
            <a:r>
              <a:rPr lang="en-US" sz="1050" dirty="0" err="1"/>
              <a:t>oprogramowania</a:t>
            </a:r>
            <a:endParaRPr lang="en-US" sz="10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9CD24-C41E-B4DB-95AB-D72D8208B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28EE7D-414B-FA6F-04D4-F79B65C37922}"/>
              </a:ext>
            </a:extLst>
          </p:cNvPr>
          <p:cNvSpPr txBox="1"/>
          <p:nvPr/>
        </p:nvSpPr>
        <p:spPr>
          <a:xfrm>
            <a:off x="9332794" y="5360636"/>
            <a:ext cx="1398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Współpracownik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0DDB62-D349-8D65-CBF6-FD700C4C0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  <p:pic>
        <p:nvPicPr>
          <p:cNvPr id="2" name="eat_23_case_4-1-pl">
            <a:hlinkClick r:id="" action="ppaction://media"/>
            <a:extLst>
              <a:ext uri="{FF2B5EF4-FFF2-40B4-BE49-F238E27FC236}">
                <a16:creationId xmlns:a16="http://schemas.microsoft.com/office/drawing/2014/main" id="{FA796481-65C4-9EE0-B2EE-32369E4EE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696" y="864443"/>
            <a:ext cx="8731895" cy="49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 err="1"/>
              <a:t>Podsumuj</a:t>
            </a:r>
            <a:r>
              <a:rPr lang="en-US" dirty="0"/>
              <a:t> </a:t>
            </a:r>
            <a:r>
              <a:rPr lang="en-US" dirty="0" err="1"/>
              <a:t>Dyskusja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1735CD-4E3F-41ED-3CDD-54ABF52D01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Przypadek 4: Robi się gorąco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Zagadnienia: Uczciwość w realizacji programu; umiejętności interpersonalne, jakość produkcji</a:t>
            </a:r>
            <a:endParaRPr lang="en-US" sz="1400" b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CF1A1-B3BC-A6F1-FB8B-8E83EE2DD8AA}"/>
              </a:ext>
            </a:extLst>
          </p:cNvPr>
          <p:cNvSpPr txBox="1"/>
          <p:nvPr/>
        </p:nvSpPr>
        <p:spPr>
          <a:xfrm>
            <a:off x="9031896" y="2173174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8A1D2-8762-E937-547F-643E2528D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0225" y="248511"/>
            <a:ext cx="3326234" cy="2059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992DD-D71B-4912-94E7-D0698DB996F3}"/>
              </a:ext>
            </a:extLst>
          </p:cNvPr>
          <p:cNvSpPr txBox="1"/>
          <p:nvPr/>
        </p:nvSpPr>
        <p:spPr>
          <a:xfrm>
            <a:off x="8759109" y="248076"/>
            <a:ext cx="29246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Streszczenie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endParaRPr lang="en-US" sz="1000" dirty="0"/>
          </a:p>
          <a:p>
            <a:pPr algn="ctr"/>
            <a:r>
              <a:rPr lang="pl-PL" sz="1200" dirty="0"/>
              <a:t>Rocki stosuje publicznie dostępne oprogramowanie z platformy GitHub, pominąwszy pełne testy. Rocki opuszcza firmę i zostaje zastąpiona przez </a:t>
            </a:r>
            <a:r>
              <a:rPr lang="pl-PL" sz="1200" dirty="0" err="1"/>
              <a:t>Joego</a:t>
            </a:r>
            <a:r>
              <a:rPr lang="pl-PL" sz="1200" dirty="0"/>
              <a:t>. Oprogramowanie może być przyczyną awarii innych systemów.</a:t>
            </a:r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31185E-2132-B92F-06B3-A9402932C177}"/>
              </a:ext>
            </a:extLst>
          </p:cNvPr>
          <p:cNvGrpSpPr/>
          <p:nvPr/>
        </p:nvGrpSpPr>
        <p:grpSpPr>
          <a:xfrm>
            <a:off x="8491633" y="2618804"/>
            <a:ext cx="1231120" cy="1618388"/>
            <a:chOff x="1066336" y="3918434"/>
            <a:chExt cx="1231120" cy="16183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EF8C06-03C8-C0FF-E64C-4E37FB37D4DB}"/>
                </a:ext>
              </a:extLst>
            </p:cNvPr>
            <p:cNvSpPr txBox="1"/>
            <p:nvPr/>
          </p:nvSpPr>
          <p:spPr>
            <a:xfrm>
              <a:off x="1066336" y="4959741"/>
              <a:ext cx="123112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9F0A8D-6F3F-0378-CFFD-1B509987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7B6643-B355-061A-5CF3-0FD7D9CCDFE2}"/>
              </a:ext>
            </a:extLst>
          </p:cNvPr>
          <p:cNvGrpSpPr/>
          <p:nvPr/>
        </p:nvGrpSpPr>
        <p:grpSpPr>
          <a:xfrm>
            <a:off x="9643331" y="2618804"/>
            <a:ext cx="1286279" cy="1605781"/>
            <a:chOff x="2388850" y="3918434"/>
            <a:chExt cx="1286279" cy="16057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4C4589-7836-01DD-DB6A-DCF448A2C5E3}"/>
                </a:ext>
              </a:extLst>
            </p:cNvPr>
            <p:cNvSpPr txBox="1"/>
            <p:nvPr/>
          </p:nvSpPr>
          <p:spPr>
            <a:xfrm>
              <a:off x="2388850" y="4947134"/>
              <a:ext cx="12862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FA7FA5-2CD4-80CF-76F8-B9F9EDAD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1572-F9A7-B0E9-28CF-E90E4C5CF74E}"/>
              </a:ext>
            </a:extLst>
          </p:cNvPr>
          <p:cNvSpPr txBox="1"/>
          <p:nvPr/>
        </p:nvSpPr>
        <p:spPr>
          <a:xfrm>
            <a:off x="10832891" y="3676846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Koordynator</a:t>
            </a:r>
            <a:r>
              <a:rPr lang="en-US" sz="1050" dirty="0"/>
              <a:t> </a:t>
            </a:r>
            <a:r>
              <a:rPr lang="en-US" sz="1050" dirty="0" err="1"/>
              <a:t>zespołu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05B0F3-75D3-3AE8-5017-DE91810F1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51" y="2635539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87176B-0643-379D-CD0C-A63A26940A33}"/>
              </a:ext>
            </a:extLst>
          </p:cNvPr>
          <p:cNvSpPr txBox="1"/>
          <p:nvPr/>
        </p:nvSpPr>
        <p:spPr>
          <a:xfrm>
            <a:off x="9143546" y="5354909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Specjalista</a:t>
            </a:r>
            <a:r>
              <a:rPr lang="en-US" sz="1050" dirty="0"/>
              <a:t> ds. </a:t>
            </a:r>
            <a:r>
              <a:rPr lang="en-US" sz="1050" dirty="0" err="1"/>
              <a:t>oprogramowania</a:t>
            </a:r>
            <a:endParaRPr lang="en-US" sz="10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507C4-4633-9D85-7175-2D6C99EF2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8982" y="4326209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54F7B-ECD8-2CA5-649E-3C603490C963}"/>
              </a:ext>
            </a:extLst>
          </p:cNvPr>
          <p:cNvSpPr txBox="1"/>
          <p:nvPr/>
        </p:nvSpPr>
        <p:spPr>
          <a:xfrm>
            <a:off x="10166531" y="5371170"/>
            <a:ext cx="1398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Współpracownik</a:t>
            </a:r>
            <a:endParaRPr lang="en-US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280104-BBF3-0C42-EE43-B4C4CEE9D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692" y="4342470"/>
            <a:ext cx="1028700" cy="102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93A85-1CF3-D86A-6F48-8D1EB232022B}"/>
              </a:ext>
            </a:extLst>
          </p:cNvPr>
          <p:cNvSpPr txBox="1"/>
          <p:nvPr/>
        </p:nvSpPr>
        <p:spPr>
          <a:xfrm>
            <a:off x="934753" y="2829432"/>
            <a:ext cx="712402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Jakie problemy napotykają te postacie?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Jakie techniki VOV mogłyby pomóc w rozwiązaniu tych problemów?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4CB8C-3645-EC44-DEA6-2B68578FB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0D371D-85DE-4F29-C584-9F7C49176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77" y="4644801"/>
            <a:ext cx="945616" cy="945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E94F-1CAE-F43D-B3D2-3832445010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24" y="4641883"/>
            <a:ext cx="951453" cy="951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3444-184B-B07E-1297-2E6C2A8C5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30" y="4647995"/>
            <a:ext cx="957290" cy="9572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A8BB2D-FABC-196A-B205-6730E764D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31" y="4658917"/>
            <a:ext cx="963127" cy="9631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C1A1E90-67C3-86AC-B080-94D0B76EEC3D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Zadawaj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pytania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F98FBB-3DFF-35E3-69AC-C12652025AFD}"/>
              </a:ext>
            </a:extLst>
          </p:cNvPr>
          <p:cNvSpPr txBox="1"/>
          <p:nvPr/>
        </p:nvSpPr>
        <p:spPr>
          <a:xfrm>
            <a:off x="6390062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Zgłaszaj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naruszenia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95E39F-B901-1B12-16CF-8BFAC30BCB2A}"/>
              </a:ext>
            </a:extLst>
          </p:cNvPr>
          <p:cNvSpPr txBox="1"/>
          <p:nvPr/>
        </p:nvSpPr>
        <p:spPr>
          <a:xfrm>
            <a:off x="2045483" y="5605285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Zdobywaj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informacje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55C606-05A1-B692-2A3D-547D06E9821E}"/>
              </a:ext>
            </a:extLst>
          </p:cNvPr>
          <p:cNvSpPr txBox="1"/>
          <p:nvPr/>
        </p:nvSpPr>
        <p:spPr>
          <a:xfrm>
            <a:off x="3577431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Rozmawiaj</a:t>
            </a:r>
            <a:r>
              <a:rPr lang="en-US" sz="1200" b="1" dirty="0">
                <a:solidFill>
                  <a:srgbClr val="2284C4"/>
                </a:solidFill>
              </a:rPr>
              <a:t> z </a:t>
            </a:r>
            <a:r>
              <a:rPr lang="en-US" sz="1200" b="1" dirty="0" err="1">
                <a:solidFill>
                  <a:srgbClr val="2284C4"/>
                </a:solidFill>
              </a:rPr>
              <a:t>innymi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D45867-8095-5BE3-3FA0-1199AC05C48C}"/>
              </a:ext>
            </a:extLst>
          </p:cNvPr>
          <p:cNvSpPr txBox="1"/>
          <p:nvPr/>
        </p:nvSpPr>
        <p:spPr>
          <a:xfrm>
            <a:off x="4930161" y="5590417"/>
            <a:ext cx="162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284C4"/>
                </a:solidFill>
              </a:rPr>
              <a:t>Przedstaw problem z innej perspektywy</a:t>
            </a:r>
            <a:endParaRPr lang="en-US" sz="1200" b="1" dirty="0">
              <a:solidFill>
                <a:srgbClr val="22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pl-PL" sz="2800" dirty="0"/>
              <a:t>Przypadek 4: Robi się gorąco</a:t>
            </a:r>
            <a:r>
              <a:rPr lang="en-US" sz="2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Część</a:t>
            </a:r>
            <a:r>
              <a:rPr lang="en-US" sz="1400" dirty="0"/>
              <a:t> </a:t>
            </a:r>
            <a:r>
              <a:rPr lang="en-US" sz="1400" dirty="0" err="1"/>
              <a:t>druga</a:t>
            </a:r>
            <a:r>
              <a:rPr lang="en-US" sz="14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21F01-1F36-6C5A-DB1E-709E81936E2B}"/>
              </a:ext>
            </a:extLst>
          </p:cNvPr>
          <p:cNvSpPr txBox="1"/>
          <p:nvPr/>
        </p:nvSpPr>
        <p:spPr>
          <a:xfrm>
            <a:off x="9366740" y="495111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Główni</a:t>
            </a:r>
            <a:r>
              <a:rPr lang="en-US" dirty="0"/>
              <a:t> </a:t>
            </a:r>
            <a:r>
              <a:rPr lang="en-US" dirty="0" err="1"/>
              <a:t>bohaterowie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A8DEEE-B4AA-6EB2-1AE7-1BD50A3C9F57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0987D7-4D62-A18D-A621-93C019E5B65E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FB8358-1598-7265-8B1F-541DEC4C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9A0BFD-D742-43DE-273B-84D6C653A190}"/>
              </a:ext>
            </a:extLst>
          </p:cNvPr>
          <p:cNvGrpSpPr/>
          <p:nvPr/>
        </p:nvGrpSpPr>
        <p:grpSpPr>
          <a:xfrm>
            <a:off x="10588129" y="996095"/>
            <a:ext cx="1229665" cy="1605781"/>
            <a:chOff x="2418994" y="3918434"/>
            <a:chExt cx="1229665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573F9E-32D9-A007-56D3-DC6526114E24}"/>
                </a:ext>
              </a:extLst>
            </p:cNvPr>
            <p:cNvSpPr txBox="1"/>
            <p:nvPr/>
          </p:nvSpPr>
          <p:spPr>
            <a:xfrm>
              <a:off x="2418994" y="4947134"/>
              <a:ext cx="122966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4BD5B9-7571-84EE-DF37-C99C85539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8D958E-BCFA-E1ED-1E9E-F2BE811A0D44}"/>
              </a:ext>
            </a:extLst>
          </p:cNvPr>
          <p:cNvSpPr txBox="1"/>
          <p:nvPr/>
        </p:nvSpPr>
        <p:spPr>
          <a:xfrm>
            <a:off x="9376142" y="3712104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Koordynator</a:t>
            </a:r>
            <a:r>
              <a:rPr lang="en-US" sz="1050" dirty="0"/>
              <a:t> </a:t>
            </a:r>
            <a:r>
              <a:rPr lang="en-US" sz="1050" dirty="0" err="1"/>
              <a:t>zespołu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E23A53-B7E5-6D67-3AB6-5CF24E41D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38AFEE-CBED-3FBF-BB88-64A926C8F267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Specjalista</a:t>
            </a:r>
            <a:r>
              <a:rPr lang="en-US" sz="1050" dirty="0"/>
              <a:t> ds. </a:t>
            </a:r>
            <a:r>
              <a:rPr lang="en-US" sz="1050" dirty="0" err="1"/>
              <a:t>oprogramowania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C5D565-40CA-3B93-581D-13C1741AE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65D608-F6DE-CC66-2052-F149113D320C}"/>
              </a:ext>
            </a:extLst>
          </p:cNvPr>
          <p:cNvSpPr txBox="1"/>
          <p:nvPr/>
        </p:nvSpPr>
        <p:spPr>
          <a:xfrm>
            <a:off x="9332794" y="5360636"/>
            <a:ext cx="1398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Współpracownik</a:t>
            </a:r>
            <a:endParaRPr lang="en-US" sz="10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FCEC1D-53CB-7A88-E91A-19CA4368E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  <p:pic>
        <p:nvPicPr>
          <p:cNvPr id="4" name="eat_23_case_4-2-pl">
            <a:hlinkClick r:id="" action="ppaction://media"/>
            <a:extLst>
              <a:ext uri="{FF2B5EF4-FFF2-40B4-BE49-F238E27FC236}">
                <a16:creationId xmlns:a16="http://schemas.microsoft.com/office/drawing/2014/main" id="{88634663-9C76-96E4-E202-D715E3C1F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955" y="864443"/>
            <a:ext cx="8773849" cy="49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 err="1"/>
              <a:t>Podsumuj</a:t>
            </a:r>
            <a:r>
              <a:rPr lang="en-US" dirty="0"/>
              <a:t> </a:t>
            </a:r>
            <a:r>
              <a:rPr lang="en-US" dirty="0" err="1"/>
              <a:t>Dyskusja</a:t>
            </a: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9BB05847-5BCD-7F0D-AF77-7A3DC150870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pl-PL" sz="2400" dirty="0"/>
              <a:t>„Jak powinna zakończyć się scenka?”</a:t>
            </a:r>
            <a:endParaRPr lang="en-US" sz="2400" dirty="0"/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 err="1"/>
              <a:t>Wniosek</a:t>
            </a:r>
            <a:br>
              <a:rPr lang="en-US" sz="2400" dirty="0"/>
            </a:br>
            <a:r>
              <a:rPr lang="pl-PL" sz="2000" dirty="0"/>
              <a:t>W miarę zwiększania zakresu stosowania FOSS, należy upewnić</a:t>
            </a:r>
            <a:r>
              <a:rPr lang="en-US" sz="2000" dirty="0"/>
              <a:t> </a:t>
            </a:r>
            <a:r>
              <a:rPr lang="pl-PL" sz="2000" dirty="0"/>
              <a:t>się, że spełnione są nasze wymogi dotyczące zarówno oceny wytypowanego</a:t>
            </a:r>
            <a:r>
              <a:rPr lang="en-US" sz="2000" dirty="0"/>
              <a:t> </a:t>
            </a:r>
            <a:r>
              <a:rPr lang="pl-PL" sz="2000" dirty="0"/>
              <a:t>oprogramowania, jak i testowania naszych systemów, aby osiągnąć poziom jakości</a:t>
            </a:r>
            <a:r>
              <a:rPr lang="en-US" sz="2000" dirty="0"/>
              <a:t> </a:t>
            </a:r>
            <a:r>
              <a:rPr lang="pl-PL" sz="2000" dirty="0"/>
              <a:t>i niezawodności, który jesteśmy winni naszym klientom.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5FA785-7E15-3489-0AAC-F237091E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7" y="4682266"/>
            <a:ext cx="939778" cy="93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16D188-A54F-C02D-1859-AC7944B9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81" y="4644801"/>
            <a:ext cx="945616" cy="945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9BF66-8546-797C-B2C1-039DC4C25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4641883"/>
            <a:ext cx="951453" cy="951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61554B-0EE8-BB21-7A53-DB0D03578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34" y="4647995"/>
            <a:ext cx="957290" cy="957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2467D3-1788-95C5-C865-AFA142CEF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35" y="4658917"/>
            <a:ext cx="963127" cy="963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E1D179-6229-2A68-3A4E-C42FC3A1C7D1}"/>
              </a:ext>
            </a:extLst>
          </p:cNvPr>
          <p:cNvSpPr txBox="1"/>
          <p:nvPr/>
        </p:nvSpPr>
        <p:spPr>
          <a:xfrm>
            <a:off x="789464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Zadawaj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pytania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D70AA-FB2A-5F62-8341-30A5D7BB581A}"/>
              </a:ext>
            </a:extLst>
          </p:cNvPr>
          <p:cNvSpPr txBox="1"/>
          <p:nvPr/>
        </p:nvSpPr>
        <p:spPr>
          <a:xfrm>
            <a:off x="6661366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Zgłaszaj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naruszenia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506099-FCD4-332C-1500-0CEE8A777565}"/>
              </a:ext>
            </a:extLst>
          </p:cNvPr>
          <p:cNvSpPr txBox="1"/>
          <p:nvPr/>
        </p:nvSpPr>
        <p:spPr>
          <a:xfrm>
            <a:off x="2316787" y="5605285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Zdobywaj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informacje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13C18-66B7-0768-D8E4-DB709D9CEA12}"/>
              </a:ext>
            </a:extLst>
          </p:cNvPr>
          <p:cNvSpPr txBox="1"/>
          <p:nvPr/>
        </p:nvSpPr>
        <p:spPr>
          <a:xfrm>
            <a:off x="3848735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Rozmawiaj</a:t>
            </a:r>
            <a:r>
              <a:rPr lang="en-US" sz="1200" b="1" dirty="0">
                <a:solidFill>
                  <a:srgbClr val="2284C4"/>
                </a:solidFill>
              </a:rPr>
              <a:t> z </a:t>
            </a:r>
            <a:r>
              <a:rPr lang="en-US" sz="1200" b="1" dirty="0" err="1">
                <a:solidFill>
                  <a:srgbClr val="2284C4"/>
                </a:solidFill>
              </a:rPr>
              <a:t>innymi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9BE6F9-FD0A-1C70-08E4-37E5A6C67C22}"/>
              </a:ext>
            </a:extLst>
          </p:cNvPr>
          <p:cNvSpPr txBox="1"/>
          <p:nvPr/>
        </p:nvSpPr>
        <p:spPr>
          <a:xfrm>
            <a:off x="5201465" y="5590417"/>
            <a:ext cx="162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284C4"/>
                </a:solidFill>
              </a:rPr>
              <a:t>Przedstaw problem z innej perspektywy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21029-D722-7519-02A0-E7158EE84B1E}"/>
              </a:ext>
            </a:extLst>
          </p:cNvPr>
          <p:cNvSpPr txBox="1"/>
          <p:nvPr/>
        </p:nvSpPr>
        <p:spPr>
          <a:xfrm>
            <a:off x="9366740" y="495111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Główni</a:t>
            </a:r>
            <a:r>
              <a:rPr lang="en-US" dirty="0"/>
              <a:t> </a:t>
            </a:r>
            <a:r>
              <a:rPr lang="en-US" dirty="0" err="1"/>
              <a:t>bohaterowie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4A3856-C84B-443F-23EE-FDDD22207918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646734-45D3-3751-7ADC-26FE7DEBDE24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8EEE41-1492-3978-59A7-FCB4FA2BD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0821FF-A062-DEC9-C779-B6D3C31E238B}"/>
              </a:ext>
            </a:extLst>
          </p:cNvPr>
          <p:cNvGrpSpPr/>
          <p:nvPr/>
        </p:nvGrpSpPr>
        <p:grpSpPr>
          <a:xfrm>
            <a:off x="10588129" y="996095"/>
            <a:ext cx="1229665" cy="1605781"/>
            <a:chOff x="2418994" y="3918434"/>
            <a:chExt cx="1229665" cy="16057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3C3373-055E-FDFA-BA9A-4C34A9B37D15}"/>
                </a:ext>
              </a:extLst>
            </p:cNvPr>
            <p:cNvSpPr txBox="1"/>
            <p:nvPr/>
          </p:nvSpPr>
          <p:spPr>
            <a:xfrm>
              <a:off x="2418994" y="4947134"/>
              <a:ext cx="122966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Specjalista</a:t>
              </a:r>
              <a:r>
                <a:rPr lang="en-US" sz="1050" dirty="0"/>
                <a:t> ds. </a:t>
              </a:r>
              <a:r>
                <a:rPr lang="en-US" sz="1050" dirty="0" err="1"/>
                <a:t>oprogramowania</a:t>
              </a:r>
              <a:endParaRPr lang="en-US" sz="1050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2860FB-A855-A608-48BB-BD62D36B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E0F8FD6-2B5E-330B-B8F7-05BA65BC3828}"/>
              </a:ext>
            </a:extLst>
          </p:cNvPr>
          <p:cNvSpPr txBox="1"/>
          <p:nvPr/>
        </p:nvSpPr>
        <p:spPr>
          <a:xfrm>
            <a:off x="9376142" y="3712104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Koordynator</a:t>
            </a:r>
            <a:r>
              <a:rPr lang="en-US" sz="1050" dirty="0"/>
              <a:t> </a:t>
            </a:r>
            <a:r>
              <a:rPr lang="en-US" sz="1050" dirty="0" err="1"/>
              <a:t>zespołu</a:t>
            </a:r>
            <a:endParaRPr lang="en-US" sz="105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B524284-30B8-5FDB-78E4-2F999C057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F560532-D3D9-C4CA-8443-1A6B6BF4F3B5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Specjalista</a:t>
            </a:r>
            <a:r>
              <a:rPr lang="en-US" sz="1050" dirty="0"/>
              <a:t> ds. </a:t>
            </a:r>
            <a:r>
              <a:rPr lang="en-US" sz="1050" dirty="0" err="1"/>
              <a:t>oprogramowania</a:t>
            </a:r>
            <a:endParaRPr lang="en-US" sz="105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7CE0289-E1F9-F48E-3658-E12497676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F89EF2-B038-5B62-C3EC-803981E2460D}"/>
              </a:ext>
            </a:extLst>
          </p:cNvPr>
          <p:cNvSpPr txBox="1"/>
          <p:nvPr/>
        </p:nvSpPr>
        <p:spPr>
          <a:xfrm>
            <a:off x="9332794" y="5360636"/>
            <a:ext cx="1398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Współpracownik</a:t>
            </a:r>
            <a:endParaRPr lang="en-US" sz="105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3A54BD5-555A-76AB-14CC-41D5E2E7D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1225</TotalTime>
  <Words>322</Words>
  <Application>Microsoft Office PowerPoint</Application>
  <PresentationFormat>Widescreen</PresentationFormat>
  <Paragraphs>86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Przypadek 4: Robi się gorąco  Rocki stosuje publicznie dostępne oprogramowanie z platformy GitHub, pominąwszy pełne testy. Rocki opuszcza firmę i zostaje zastąpiona przez Joego. Oprogramowanie może być przyczyną awarii innych systemów.</vt:lpstr>
      <vt:lpstr>Przypadek 4: Robi się gorąco (Część pierwsza)</vt:lpstr>
      <vt:lpstr>Podsumuj Dyskusja</vt:lpstr>
      <vt:lpstr>Przypadek 4: Robi się gorąco (Część druga)</vt:lpstr>
      <vt:lpstr>Podsumuj Dyskusja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86</cp:revision>
  <dcterms:created xsi:type="dcterms:W3CDTF">2018-09-19T12:19:03Z</dcterms:created>
  <dcterms:modified xsi:type="dcterms:W3CDTF">2023-05-09T14:56:21Z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