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84" r:id="rId5"/>
    <p:sldId id="292" r:id="rId6"/>
    <p:sldId id="289" r:id="rId7"/>
    <p:sldId id="286" r:id="rId8"/>
    <p:sldId id="2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84C4"/>
    <a:srgbClr val="002F6C"/>
    <a:srgbClr val="63666A"/>
    <a:srgbClr val="00A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8" autoAdjust="0"/>
    <p:restoredTop sz="86432" autoAdjust="0"/>
  </p:normalViewPr>
  <p:slideViewPr>
    <p:cSldViewPr snapToGrid="0" showGuides="1">
      <p:cViewPr varScale="1">
        <p:scale>
          <a:sx n="95" d="100"/>
          <a:sy n="95" d="100"/>
        </p:scale>
        <p:origin x="31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B0925-D018-4694-8BD2-B89F172BCC0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1C376-EA5F-40EB-B5C9-F210D82C3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53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5D99-016A-414A-B5D0-2B391DB0FAA8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5F514-E216-4B0B-9B33-6FEA2EC08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8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70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0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2230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B9DF0C-EC2E-470C-9E6C-6675A5570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74320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5E7ED-9B35-624C-8E3C-4595BF037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9118" y="2382826"/>
            <a:ext cx="8129417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9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54531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B5AA1A-C1FF-4B63-9DA3-C913E8739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41963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A6DCC5-4877-40C7-A5CA-38F29CCAD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17999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B1C976-236D-4BDB-B86F-53983B97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49865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4768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3440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BD9DDB-A09A-4508-8684-E4BD4F1A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4"/>
            <a:ext cx="10515600" cy="836572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</p:spTree>
    <p:extLst>
      <p:ext uri="{BB962C8B-B14F-4D97-AF65-F5344CB8AC3E}">
        <p14:creationId xmlns:p14="http://schemas.microsoft.com/office/powerpoint/2010/main" val="2827972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7302EB-4139-484D-A2C3-7376F118F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</p:spTree>
    <p:extLst>
      <p:ext uri="{BB962C8B-B14F-4D97-AF65-F5344CB8AC3E}">
        <p14:creationId xmlns:p14="http://schemas.microsoft.com/office/powerpoint/2010/main" val="89811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930" y="6392159"/>
            <a:ext cx="1479820" cy="35760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82400" y="6464593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0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7" r:id="rId4"/>
    <p:sldLayoutId id="2147483658" r:id="rId5"/>
    <p:sldLayoutId id="2147483651" r:id="rId6"/>
    <p:sldLayoutId id="2147483652" r:id="rId7"/>
    <p:sldLayoutId id="2147483653" r:id="rId8"/>
    <p:sldLayoutId id="2147483656" r:id="rId9"/>
    <p:sldLayoutId id="2147483654" r:id="rId10"/>
    <p:sldLayoutId id="21474836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36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8.png"/><Relationship Id="rId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855418-14E2-43B8-B548-1E9EDC4E21DB}"/>
              </a:ext>
            </a:extLst>
          </p:cNvPr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DC1230-27DF-4E49-885B-DE964378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1226094"/>
            <a:ext cx="5958673" cy="2525769"/>
          </a:xfrm>
        </p:spPr>
        <p:txBody>
          <a:bodyPr/>
          <a:lstStyle/>
          <a:p>
            <a:pPr algn="l"/>
            <a:r>
              <a:rPr lang="en-US" sz="3200" b="1" dirty="0" err="1"/>
              <a:t>Vaka</a:t>
            </a:r>
            <a:r>
              <a:rPr lang="en-US" sz="3200" b="1" dirty="0"/>
              <a:t> 6: </a:t>
            </a:r>
            <a:r>
              <a:rPr lang="en-US" sz="3200" b="1" dirty="0" err="1"/>
              <a:t>Yeterli</a:t>
            </a:r>
            <a:r>
              <a:rPr lang="en-US" sz="3200" b="1" dirty="0"/>
              <a:t> </a:t>
            </a:r>
            <a:r>
              <a:rPr lang="en-US" sz="3200" b="1" dirty="0" err="1"/>
              <a:t>Pist</a:t>
            </a:r>
            <a:r>
              <a:rPr lang="en-US" sz="3200" b="1" dirty="0"/>
              <a:t> Yok</a:t>
            </a:r>
            <a:br>
              <a:rPr lang="en-US" b="1" dirty="0"/>
            </a:br>
            <a:br>
              <a:rPr lang="en-US" sz="2400" b="1" dirty="0"/>
            </a:br>
            <a:r>
              <a:rPr lang="en-US" sz="2400" dirty="0"/>
              <a:t>Jeff, </a:t>
            </a:r>
            <a:r>
              <a:rPr lang="en-US" sz="2400" dirty="0" err="1"/>
              <a:t>ekibindeki</a:t>
            </a:r>
            <a:r>
              <a:rPr lang="en-US" sz="2400" dirty="0"/>
              <a:t> </a:t>
            </a:r>
            <a:r>
              <a:rPr lang="en-US" sz="2400" dirty="0" err="1"/>
              <a:t>kariyerinin</a:t>
            </a:r>
            <a:r>
              <a:rPr lang="en-US" sz="2400" dirty="0"/>
              <a:t> </a:t>
            </a:r>
            <a:r>
              <a:rPr lang="en-US" sz="2400" dirty="0" err="1"/>
              <a:t>başındaki</a:t>
            </a:r>
            <a:r>
              <a:rPr lang="en-US" sz="2400" dirty="0"/>
              <a:t> </a:t>
            </a:r>
            <a:r>
              <a:rPr lang="en-US" sz="2400" dirty="0" err="1"/>
              <a:t>çalışanları</a:t>
            </a:r>
            <a:r>
              <a:rPr lang="en-US" sz="2400" dirty="0"/>
              <a:t> </a:t>
            </a:r>
            <a:r>
              <a:rPr lang="en-US" sz="2400" dirty="0" err="1"/>
              <a:t>destekleyen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sadakat</a:t>
            </a:r>
            <a:r>
              <a:rPr lang="en-US" sz="2400" dirty="0"/>
              <a:t> </a:t>
            </a:r>
            <a:r>
              <a:rPr lang="en-US" sz="2400" dirty="0" err="1"/>
              <a:t>bekleyen</a:t>
            </a:r>
            <a:r>
              <a:rPr lang="en-US" sz="2400" dirty="0"/>
              <a:t> </a:t>
            </a:r>
            <a:r>
              <a:rPr lang="en-US" sz="2400" dirty="0" err="1"/>
              <a:t>ikna</a:t>
            </a:r>
            <a:r>
              <a:rPr lang="en-US" sz="2400" dirty="0"/>
              <a:t> </a:t>
            </a:r>
            <a:r>
              <a:rPr lang="en-US" sz="2400" dirty="0" err="1"/>
              <a:t>edici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liderdir</a:t>
            </a:r>
            <a:r>
              <a:rPr lang="en-US" sz="2400" dirty="0"/>
              <a:t>. </a:t>
            </a:r>
            <a:r>
              <a:rPr lang="en-US" sz="2400" dirty="0" err="1"/>
              <a:t>Te</a:t>
            </a:r>
            <a:r>
              <a:rPr lang="en-US" sz="2400" dirty="0"/>
              <a:t>, </a:t>
            </a:r>
            <a:r>
              <a:rPr lang="en-US" sz="2400" dirty="0" err="1"/>
              <a:t>bilgi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deneyime</a:t>
            </a:r>
            <a:r>
              <a:rPr lang="en-US" sz="2400" dirty="0"/>
              <a:t> </a:t>
            </a:r>
            <a:r>
              <a:rPr lang="en-US" sz="2400" dirty="0" err="1"/>
              <a:t>sahip</a:t>
            </a:r>
            <a:r>
              <a:rPr lang="en-US" sz="2400" dirty="0"/>
              <a:t> </a:t>
            </a:r>
            <a:r>
              <a:rPr lang="en-US" sz="2400" dirty="0" err="1"/>
              <a:t>olmasına</a:t>
            </a:r>
            <a:r>
              <a:rPr lang="en-US" sz="2400" dirty="0"/>
              <a:t> </a:t>
            </a:r>
            <a:r>
              <a:rPr lang="en-US" sz="2400" dirty="0" err="1"/>
              <a:t>rağmen</a:t>
            </a:r>
            <a:r>
              <a:rPr lang="en-US" sz="2400" dirty="0"/>
              <a:t> </a:t>
            </a:r>
            <a:r>
              <a:rPr lang="en-US" sz="2400" dirty="0" err="1"/>
              <a:t>kendini</a:t>
            </a:r>
            <a:r>
              <a:rPr lang="en-US" sz="2400" dirty="0"/>
              <a:t> </a:t>
            </a:r>
            <a:r>
              <a:rPr lang="en-US" sz="2400" dirty="0" err="1"/>
              <a:t>dışlanmış</a:t>
            </a:r>
            <a:r>
              <a:rPr lang="en-US" sz="2400" dirty="0"/>
              <a:t> </a:t>
            </a:r>
            <a:r>
              <a:rPr lang="en-US" sz="2400" dirty="0" err="1"/>
              <a:t>hissediyor</a:t>
            </a:r>
            <a:r>
              <a:rPr lang="en-US" sz="2400" dirty="0"/>
              <a:t>.</a:t>
            </a:r>
            <a:endParaRPr lang="en-US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81B5A5-AA21-48C2-AD95-1DF017E48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" y="84101"/>
            <a:ext cx="2657475" cy="8191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D57FF42-B347-7661-5D8A-FFD741EE902E}"/>
              </a:ext>
            </a:extLst>
          </p:cNvPr>
          <p:cNvGrpSpPr/>
          <p:nvPr/>
        </p:nvGrpSpPr>
        <p:grpSpPr>
          <a:xfrm>
            <a:off x="335349" y="4613494"/>
            <a:ext cx="1205803" cy="1456805"/>
            <a:chOff x="1091652" y="3918434"/>
            <a:chExt cx="1205803" cy="145680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4EDD13-4938-1D04-6C94-13E657100400}"/>
                </a:ext>
              </a:extLst>
            </p:cNvPr>
            <p:cNvSpPr txBox="1"/>
            <p:nvPr/>
          </p:nvSpPr>
          <p:spPr>
            <a:xfrm>
              <a:off x="1091652" y="4959741"/>
              <a:ext cx="120580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Jeff</a:t>
              </a:r>
            </a:p>
            <a:p>
              <a:pPr algn="ctr"/>
              <a:r>
                <a:rPr lang="en-US" sz="1050" dirty="0" err="1"/>
                <a:t>Müdür</a:t>
              </a:r>
              <a:endParaRPr lang="en-US" sz="105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0F4C54-5322-1897-C163-BA7726646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586C6EB-575D-BD33-A321-857F01598D44}"/>
              </a:ext>
            </a:extLst>
          </p:cNvPr>
          <p:cNvGrpSpPr/>
          <p:nvPr/>
        </p:nvGrpSpPr>
        <p:grpSpPr>
          <a:xfrm>
            <a:off x="1542116" y="4613494"/>
            <a:ext cx="1054136" cy="1444198"/>
            <a:chOff x="2469235" y="3918434"/>
            <a:chExt cx="1054136" cy="144419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E802E8-4B12-AF9C-202A-0AA4FAD3E864}"/>
                </a:ext>
              </a:extLst>
            </p:cNvPr>
            <p:cNvSpPr txBox="1"/>
            <p:nvPr/>
          </p:nvSpPr>
          <p:spPr>
            <a:xfrm>
              <a:off x="2469235" y="4947134"/>
              <a:ext cx="105253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err="1"/>
                <a:t>Mahedi</a:t>
              </a:r>
              <a:endParaRPr lang="en-US" sz="1050" b="1" dirty="0"/>
            </a:p>
            <a:p>
              <a:pPr algn="ctr"/>
              <a:r>
                <a:rPr lang="en-US" sz="1050" dirty="0"/>
                <a:t>Erken </a:t>
              </a:r>
              <a:r>
                <a:rPr lang="en-US" sz="1050" dirty="0" err="1"/>
                <a:t>Kariyer</a:t>
              </a:r>
              <a:endParaRPr lang="en-US" sz="1050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FBADB0C-CA88-C51A-49AB-5CBE61B8E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BBE6F32-23A5-F5E5-3278-62B6D2696982}"/>
              </a:ext>
            </a:extLst>
          </p:cNvPr>
          <p:cNvSpPr txBox="1"/>
          <p:nvPr/>
        </p:nvSpPr>
        <p:spPr>
          <a:xfrm>
            <a:off x="2645261" y="5642194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Aja</a:t>
            </a:r>
          </a:p>
          <a:p>
            <a:pPr algn="ctr"/>
            <a:r>
              <a:rPr lang="en-US" sz="1050" dirty="0"/>
              <a:t>Erken </a:t>
            </a:r>
            <a:r>
              <a:rPr lang="en-US" sz="1050" dirty="0" err="1"/>
              <a:t>Kariyer</a:t>
            </a:r>
            <a:endParaRPr lang="en-US" sz="105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AC23D78-BFA9-D911-2947-75F60F141B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7321" y="4600887"/>
            <a:ext cx="1028700" cy="10287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970C149-E162-4340-46A5-9A91EEF90D30}"/>
              </a:ext>
            </a:extLst>
          </p:cNvPr>
          <p:cNvSpPr txBox="1"/>
          <p:nvPr/>
        </p:nvSpPr>
        <p:spPr>
          <a:xfrm>
            <a:off x="3799593" y="5642194"/>
            <a:ext cx="1205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/>
              <a:t>Te</a:t>
            </a:r>
            <a:endParaRPr lang="en-US" sz="1050" b="1" dirty="0"/>
          </a:p>
          <a:p>
            <a:pPr algn="ctr"/>
            <a:r>
              <a:rPr lang="en-US" sz="1050" dirty="0" err="1"/>
              <a:t>Kıdemli</a:t>
            </a:r>
            <a:r>
              <a:rPr lang="en-US" sz="1050" dirty="0"/>
              <a:t> </a:t>
            </a:r>
            <a:r>
              <a:rPr lang="en-US" sz="1050" dirty="0" err="1"/>
              <a:t>personel</a:t>
            </a:r>
            <a:endParaRPr lang="en-US" sz="105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018FD2A-4A15-1E7B-5730-0153CF6DAB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269" y="4613494"/>
            <a:ext cx="1028700" cy="10287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28A800F-CE27-4931-4A93-A41C7F7D85E1}"/>
              </a:ext>
            </a:extLst>
          </p:cNvPr>
          <p:cNvSpPr txBox="1"/>
          <p:nvPr/>
        </p:nvSpPr>
        <p:spPr>
          <a:xfrm>
            <a:off x="4926676" y="5653922"/>
            <a:ext cx="1205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Ronnie</a:t>
            </a:r>
          </a:p>
          <a:p>
            <a:pPr algn="ctr"/>
            <a:r>
              <a:rPr lang="en-US" sz="1050" dirty="0" err="1"/>
              <a:t>İş</a:t>
            </a:r>
            <a:r>
              <a:rPr lang="en-US" sz="1050" dirty="0"/>
              <a:t> </a:t>
            </a:r>
            <a:r>
              <a:rPr lang="en-US" sz="1050" dirty="0" err="1"/>
              <a:t>Arkadaşı</a:t>
            </a:r>
            <a:endParaRPr lang="en-US" sz="105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1ED5A62-AEFE-EA95-CD9D-37D27EAD3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400" y="4625222"/>
            <a:ext cx="1028700" cy="1028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1796A0-C924-54B8-69EE-7D265844F6F0}"/>
              </a:ext>
            </a:extLst>
          </p:cNvPr>
          <p:cNvSpPr txBox="1"/>
          <p:nvPr/>
        </p:nvSpPr>
        <p:spPr>
          <a:xfrm>
            <a:off x="2061585" y="3991709"/>
            <a:ext cx="236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 </a:t>
            </a:r>
            <a:r>
              <a:rPr lang="en-US" dirty="0" err="1"/>
              <a:t>Karakterler</a:t>
            </a:r>
            <a:endParaRPr lang="en-US" dirty="0"/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AF634776-5271-177D-5AEF-562D077803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4406" y="1443056"/>
            <a:ext cx="5420294" cy="43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6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1D6C57D1-7DDE-4929-87D2-C9F49450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n-US" sz="2800" dirty="0" err="1"/>
              <a:t>Vaka</a:t>
            </a:r>
            <a:r>
              <a:rPr lang="en-US" sz="2800" dirty="0"/>
              <a:t> 6: </a:t>
            </a:r>
            <a:r>
              <a:rPr lang="en-US" sz="2800" dirty="0" err="1"/>
              <a:t>Yeterli</a:t>
            </a:r>
            <a:r>
              <a:rPr lang="en-US" sz="2800" dirty="0"/>
              <a:t> </a:t>
            </a:r>
            <a:r>
              <a:rPr lang="en-US" sz="2800" dirty="0" err="1"/>
              <a:t>Pist</a:t>
            </a:r>
            <a:r>
              <a:rPr lang="en-US" sz="2800" dirty="0"/>
              <a:t> Yok </a:t>
            </a:r>
            <a:r>
              <a:rPr lang="en-US" sz="1400" dirty="0"/>
              <a:t>(</a:t>
            </a:r>
            <a:r>
              <a:rPr lang="en-US" sz="1400" dirty="0" err="1"/>
              <a:t>Bölüm</a:t>
            </a:r>
            <a:r>
              <a:rPr lang="en-US" sz="1400" dirty="0"/>
              <a:t> Bir)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25DCAD-40A6-49DB-A803-61D8F1627786}"/>
              </a:ext>
            </a:extLst>
          </p:cNvPr>
          <p:cNvSpPr txBox="1"/>
          <p:nvPr/>
        </p:nvSpPr>
        <p:spPr>
          <a:xfrm>
            <a:off x="9366737" y="675493"/>
            <a:ext cx="256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 </a:t>
            </a:r>
            <a:r>
              <a:rPr lang="en-US" dirty="0" err="1"/>
              <a:t>Karakterler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590788-27C5-BF34-A3B2-FA369D809898}"/>
              </a:ext>
            </a:extLst>
          </p:cNvPr>
          <p:cNvGrpSpPr/>
          <p:nvPr/>
        </p:nvGrpSpPr>
        <p:grpSpPr>
          <a:xfrm>
            <a:off x="9439155" y="1136766"/>
            <a:ext cx="1205803" cy="1456805"/>
            <a:chOff x="1091652" y="3918434"/>
            <a:chExt cx="1205803" cy="145680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7264CE-900D-EB9A-4F18-9EC322A7BC19}"/>
                </a:ext>
              </a:extLst>
            </p:cNvPr>
            <p:cNvSpPr txBox="1"/>
            <p:nvPr/>
          </p:nvSpPr>
          <p:spPr>
            <a:xfrm>
              <a:off x="1091652" y="4959741"/>
              <a:ext cx="120580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Jeff</a:t>
              </a:r>
            </a:p>
            <a:p>
              <a:pPr algn="ctr"/>
              <a:r>
                <a:rPr lang="en-US" sz="1050" dirty="0" err="1"/>
                <a:t>Müdür</a:t>
              </a:r>
              <a:endParaRPr lang="en-US" sz="1050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694CD9-E5AC-B025-3DC9-626446D68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D9C583-0BB3-1A9B-B534-760FD36A99E2}"/>
              </a:ext>
            </a:extLst>
          </p:cNvPr>
          <p:cNvGrpSpPr/>
          <p:nvPr/>
        </p:nvGrpSpPr>
        <p:grpSpPr>
          <a:xfrm>
            <a:off x="10645922" y="1136766"/>
            <a:ext cx="1054136" cy="1444198"/>
            <a:chOff x="2469235" y="3918434"/>
            <a:chExt cx="1054136" cy="144419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1BCB67-018F-D1C4-8CC8-936D38A7086F}"/>
                </a:ext>
              </a:extLst>
            </p:cNvPr>
            <p:cNvSpPr txBox="1"/>
            <p:nvPr/>
          </p:nvSpPr>
          <p:spPr>
            <a:xfrm>
              <a:off x="2469235" y="4947134"/>
              <a:ext cx="105253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err="1"/>
                <a:t>Mahedi</a:t>
              </a:r>
              <a:endParaRPr lang="en-US" sz="1050" b="1" dirty="0"/>
            </a:p>
            <a:p>
              <a:pPr algn="ctr"/>
              <a:r>
                <a:rPr lang="en-US" sz="1050" dirty="0"/>
                <a:t>Erken </a:t>
              </a:r>
              <a:r>
                <a:rPr lang="en-US" sz="1050" dirty="0" err="1"/>
                <a:t>Kariyer</a:t>
              </a:r>
              <a:endParaRPr lang="en-US" sz="1050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8CC6189-7180-3227-6B9E-BAC99CEDA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F70410E-C6CC-F261-DFAE-9B41A0010447}"/>
              </a:ext>
            </a:extLst>
          </p:cNvPr>
          <p:cNvSpPr txBox="1"/>
          <p:nvPr/>
        </p:nvSpPr>
        <p:spPr>
          <a:xfrm>
            <a:off x="9439155" y="3710025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Aja</a:t>
            </a:r>
          </a:p>
          <a:p>
            <a:pPr algn="ctr"/>
            <a:r>
              <a:rPr lang="en-US" sz="1050" dirty="0"/>
              <a:t>Erken </a:t>
            </a:r>
            <a:r>
              <a:rPr lang="en-US" sz="1050" dirty="0" err="1"/>
              <a:t>Kariyer</a:t>
            </a:r>
            <a:endParaRPr lang="en-US" sz="10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FE6ABE-B85A-D349-3C43-17A4868B92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1215" y="2668718"/>
            <a:ext cx="1028700" cy="1028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E005CF-4BC6-D2BE-30F4-2267C19CB98F}"/>
              </a:ext>
            </a:extLst>
          </p:cNvPr>
          <p:cNvSpPr txBox="1"/>
          <p:nvPr/>
        </p:nvSpPr>
        <p:spPr>
          <a:xfrm>
            <a:off x="10593487" y="3710025"/>
            <a:ext cx="1205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/>
              <a:t>Te</a:t>
            </a:r>
            <a:endParaRPr lang="en-US" sz="1050" b="1" dirty="0"/>
          </a:p>
          <a:p>
            <a:pPr algn="ctr"/>
            <a:r>
              <a:rPr lang="en-US" sz="1050" dirty="0" err="1"/>
              <a:t>Kıdemli</a:t>
            </a:r>
            <a:r>
              <a:rPr lang="en-US" sz="1050" dirty="0"/>
              <a:t> </a:t>
            </a:r>
            <a:r>
              <a:rPr lang="en-US" sz="1050" dirty="0" err="1"/>
              <a:t>personel</a:t>
            </a:r>
            <a:endParaRPr lang="en-US" sz="105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99D86C-0F0D-F559-F3CD-330013C043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9163" y="2681325"/>
            <a:ext cx="1028700" cy="1028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38ADF0-51E8-87D7-651A-4B6E8E028C00}"/>
              </a:ext>
            </a:extLst>
          </p:cNvPr>
          <p:cNvSpPr txBox="1"/>
          <p:nvPr/>
        </p:nvSpPr>
        <p:spPr>
          <a:xfrm>
            <a:off x="9463361" y="5324920"/>
            <a:ext cx="1205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Ronnie</a:t>
            </a:r>
          </a:p>
          <a:p>
            <a:pPr algn="ctr"/>
            <a:r>
              <a:rPr lang="en-US" sz="1050" dirty="0" err="1"/>
              <a:t>İş</a:t>
            </a:r>
            <a:r>
              <a:rPr lang="en-US" sz="1050" dirty="0"/>
              <a:t> </a:t>
            </a:r>
            <a:r>
              <a:rPr lang="en-US" sz="1050" dirty="0" err="1"/>
              <a:t>Arkadaşı</a:t>
            </a:r>
            <a:endParaRPr lang="en-US" sz="105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FC06ACF-3761-63D8-B99E-32B6DC4533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9085" y="4205788"/>
            <a:ext cx="1028700" cy="1028700"/>
          </a:xfrm>
          <a:prstGeom prst="rect">
            <a:avLst/>
          </a:prstGeom>
        </p:spPr>
      </p:pic>
      <p:pic>
        <p:nvPicPr>
          <p:cNvPr id="2" name="eat_23_case_6-1-tr">
            <a:hlinkClick r:id="" action="ppaction://media"/>
            <a:extLst>
              <a:ext uri="{FF2B5EF4-FFF2-40B4-BE49-F238E27FC236}">
                <a16:creationId xmlns:a16="http://schemas.microsoft.com/office/drawing/2014/main" id="{0E50B04F-43CC-C9F2-609E-649774E280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9330" y="866064"/>
            <a:ext cx="8784526" cy="494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0F6FB7-0B70-8FAC-B81F-0E6B4400C48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4147" y="1658325"/>
            <a:ext cx="7264632" cy="975533"/>
          </a:xfrm>
          <a:solidFill>
            <a:schemeClr val="bg1">
              <a:lumMod val="95000"/>
            </a:schemeClr>
          </a:solidFill>
        </p:spPr>
        <p:txBody>
          <a:bodyPr tIns="182880" bIns="182880"/>
          <a:lstStyle/>
          <a:p>
            <a:pPr algn="ctr"/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Vaka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Yeterli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Pist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Yok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Sorunlar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: </a:t>
            </a: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Önyargi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/</a:t>
            </a: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yaş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ayrimciliğI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; </a:t>
            </a: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belgede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sahtecilik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; </a:t>
            </a: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sosyal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medya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 /LMPI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E8BCF9-F7FF-3488-817F-9A7B30B90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8123" y="218367"/>
            <a:ext cx="3107856" cy="19828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B06314-2DC7-9472-C0A1-1F8EC6417216}"/>
              </a:ext>
            </a:extLst>
          </p:cNvPr>
          <p:cNvSpPr txBox="1"/>
          <p:nvPr/>
        </p:nvSpPr>
        <p:spPr>
          <a:xfrm>
            <a:off x="8829446" y="278220"/>
            <a:ext cx="27941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</a:rPr>
              <a:t>Özet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</a:endParaRPr>
          </a:p>
          <a:p>
            <a:endParaRPr lang="en-US" sz="1000" dirty="0"/>
          </a:p>
          <a:p>
            <a:pPr algn="ctr"/>
            <a:r>
              <a:rPr lang="en-US" sz="1200" dirty="0"/>
              <a:t>Jeff, </a:t>
            </a:r>
            <a:r>
              <a:rPr lang="en-US" sz="1200" dirty="0" err="1"/>
              <a:t>ekibindeki</a:t>
            </a:r>
            <a:r>
              <a:rPr lang="en-US" sz="1200" dirty="0"/>
              <a:t> </a:t>
            </a:r>
            <a:r>
              <a:rPr lang="en-US" sz="1200" dirty="0" err="1"/>
              <a:t>kariyerinin</a:t>
            </a:r>
            <a:r>
              <a:rPr lang="en-US" sz="1200" dirty="0"/>
              <a:t> </a:t>
            </a:r>
            <a:r>
              <a:rPr lang="en-US" sz="1200" dirty="0" err="1"/>
              <a:t>başındaki</a:t>
            </a:r>
            <a:r>
              <a:rPr lang="en-US" sz="1200" dirty="0"/>
              <a:t> </a:t>
            </a:r>
            <a:r>
              <a:rPr lang="en-US" sz="1200" dirty="0" err="1"/>
              <a:t>çalışanları</a:t>
            </a:r>
            <a:r>
              <a:rPr lang="en-US" sz="1200" dirty="0"/>
              <a:t> </a:t>
            </a:r>
            <a:r>
              <a:rPr lang="en-US" sz="1200" dirty="0" err="1"/>
              <a:t>destekleyen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en-US" sz="1200" dirty="0" err="1"/>
              <a:t>sadakat</a:t>
            </a:r>
            <a:r>
              <a:rPr lang="en-US" sz="1200" dirty="0"/>
              <a:t> </a:t>
            </a:r>
            <a:r>
              <a:rPr lang="en-US" sz="1200" dirty="0" err="1"/>
              <a:t>bekleyen</a:t>
            </a:r>
            <a:r>
              <a:rPr lang="en-US" sz="1200" dirty="0"/>
              <a:t> </a:t>
            </a:r>
            <a:r>
              <a:rPr lang="en-US" sz="1200" dirty="0" err="1"/>
              <a:t>ikna</a:t>
            </a:r>
            <a:r>
              <a:rPr lang="en-US" sz="1200" dirty="0"/>
              <a:t> </a:t>
            </a:r>
            <a:r>
              <a:rPr lang="en-US" sz="1200" dirty="0" err="1"/>
              <a:t>edici</a:t>
            </a:r>
            <a:r>
              <a:rPr lang="en-US" sz="1200" dirty="0"/>
              <a:t> </a:t>
            </a:r>
            <a:r>
              <a:rPr lang="en-US" sz="1200" dirty="0" err="1"/>
              <a:t>bir</a:t>
            </a:r>
            <a:r>
              <a:rPr lang="en-US" sz="1200" dirty="0"/>
              <a:t> </a:t>
            </a:r>
            <a:r>
              <a:rPr lang="en-US" sz="1200" dirty="0" err="1"/>
              <a:t>liderdir</a:t>
            </a:r>
            <a:r>
              <a:rPr lang="en-US" sz="1200" dirty="0"/>
              <a:t>. </a:t>
            </a:r>
            <a:r>
              <a:rPr lang="en-US" sz="1200" dirty="0" err="1"/>
              <a:t>Te</a:t>
            </a:r>
            <a:r>
              <a:rPr lang="en-US" sz="1200" dirty="0"/>
              <a:t>, </a:t>
            </a:r>
            <a:r>
              <a:rPr lang="en-US" sz="1200" dirty="0" err="1"/>
              <a:t>bilgi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en-US" sz="1200" dirty="0" err="1"/>
              <a:t>deneyime</a:t>
            </a:r>
            <a:r>
              <a:rPr lang="en-US" sz="1200" dirty="0"/>
              <a:t> </a:t>
            </a:r>
            <a:r>
              <a:rPr lang="en-US" sz="1200" dirty="0" err="1"/>
              <a:t>sahip</a:t>
            </a:r>
            <a:r>
              <a:rPr lang="en-US" sz="1200" dirty="0"/>
              <a:t> </a:t>
            </a:r>
            <a:r>
              <a:rPr lang="en-US" sz="1200" dirty="0" err="1"/>
              <a:t>olmasına</a:t>
            </a:r>
            <a:r>
              <a:rPr lang="en-US" sz="1200" dirty="0"/>
              <a:t> </a:t>
            </a:r>
            <a:r>
              <a:rPr lang="en-US" sz="1200" dirty="0" err="1"/>
              <a:t>rağmen</a:t>
            </a:r>
            <a:r>
              <a:rPr lang="en-US" sz="1200" dirty="0"/>
              <a:t> </a:t>
            </a:r>
            <a:r>
              <a:rPr lang="en-US" sz="1200" dirty="0" err="1"/>
              <a:t>kendini</a:t>
            </a:r>
            <a:r>
              <a:rPr lang="en-US" sz="1200" dirty="0"/>
              <a:t> </a:t>
            </a:r>
            <a:r>
              <a:rPr lang="en-US" sz="1200" dirty="0" err="1"/>
              <a:t>dışlanmış</a:t>
            </a:r>
            <a:r>
              <a:rPr lang="en-US" sz="1200" dirty="0"/>
              <a:t> </a:t>
            </a:r>
            <a:r>
              <a:rPr lang="en-US" sz="1200" dirty="0" err="1"/>
              <a:t>hissediyor</a:t>
            </a:r>
            <a:r>
              <a:rPr lang="en-US" sz="1200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21A7BA-CCAE-8CD3-FA17-576B8CF482A3}"/>
              </a:ext>
            </a:extLst>
          </p:cNvPr>
          <p:cNvSpPr txBox="1"/>
          <p:nvPr/>
        </p:nvSpPr>
        <p:spPr>
          <a:xfrm>
            <a:off x="9041947" y="2092790"/>
            <a:ext cx="236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 </a:t>
            </a:r>
            <a:r>
              <a:rPr lang="en-US" dirty="0" err="1"/>
              <a:t>Karakterler</a:t>
            </a: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DB6076-AE4E-A8B6-AE3F-8FD71E2EF0CA}"/>
              </a:ext>
            </a:extLst>
          </p:cNvPr>
          <p:cNvGrpSpPr/>
          <p:nvPr/>
        </p:nvGrpSpPr>
        <p:grpSpPr>
          <a:xfrm>
            <a:off x="8480808" y="2538420"/>
            <a:ext cx="1205803" cy="1456805"/>
            <a:chOff x="1091652" y="3918434"/>
            <a:chExt cx="1205803" cy="145680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9098D9-9F3A-E191-29D4-E675C7A5F6C6}"/>
                </a:ext>
              </a:extLst>
            </p:cNvPr>
            <p:cNvSpPr txBox="1"/>
            <p:nvPr/>
          </p:nvSpPr>
          <p:spPr>
            <a:xfrm>
              <a:off x="1091652" y="4959741"/>
              <a:ext cx="120580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Jeff</a:t>
              </a:r>
            </a:p>
            <a:p>
              <a:pPr algn="ctr"/>
              <a:r>
                <a:rPr lang="en-US" sz="1050" dirty="0" err="1"/>
                <a:t>Müdür</a:t>
              </a:r>
              <a:endParaRPr lang="en-US" sz="1050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0F769EB-D7B6-21D0-52E0-1DF8CB8BF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2019967-E4C3-6279-F2DA-CF69FEAFAD95}"/>
              </a:ext>
            </a:extLst>
          </p:cNvPr>
          <p:cNvGrpSpPr/>
          <p:nvPr/>
        </p:nvGrpSpPr>
        <p:grpSpPr>
          <a:xfrm>
            <a:off x="9687575" y="2538420"/>
            <a:ext cx="1054136" cy="1444198"/>
            <a:chOff x="2469235" y="3918434"/>
            <a:chExt cx="1054136" cy="144419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B0B1D0C-8D1A-BF39-2843-AAB9D05497DC}"/>
                </a:ext>
              </a:extLst>
            </p:cNvPr>
            <p:cNvSpPr txBox="1"/>
            <p:nvPr/>
          </p:nvSpPr>
          <p:spPr>
            <a:xfrm>
              <a:off x="2469235" y="4947134"/>
              <a:ext cx="105253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err="1"/>
                <a:t>Mahedi</a:t>
              </a:r>
              <a:endParaRPr lang="en-US" sz="1050" b="1" dirty="0"/>
            </a:p>
            <a:p>
              <a:pPr algn="ctr"/>
              <a:r>
                <a:rPr lang="en-US" sz="1050" dirty="0"/>
                <a:t>Erken </a:t>
              </a:r>
              <a:r>
                <a:rPr lang="en-US" sz="1050" dirty="0" err="1"/>
                <a:t>Kariyer</a:t>
              </a:r>
              <a:endParaRPr lang="en-US" sz="1050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B8A114C-6600-462F-26B7-F56E6AFAC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FE92D2E-598A-572D-C4F9-37FC2083153E}"/>
              </a:ext>
            </a:extLst>
          </p:cNvPr>
          <p:cNvSpPr txBox="1"/>
          <p:nvPr/>
        </p:nvSpPr>
        <p:spPr>
          <a:xfrm>
            <a:off x="10779492" y="3579680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Aja</a:t>
            </a:r>
          </a:p>
          <a:p>
            <a:pPr algn="ctr"/>
            <a:r>
              <a:rPr lang="en-US" sz="1050" dirty="0"/>
              <a:t>Erken </a:t>
            </a:r>
            <a:r>
              <a:rPr lang="en-US" sz="1050" dirty="0" err="1"/>
              <a:t>Kariyer</a:t>
            </a:r>
            <a:endParaRPr lang="en-US" sz="105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7B6881A-2EC3-E82F-4970-75C2161AB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1552" y="2538373"/>
            <a:ext cx="1028700" cy="10287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2BEA428C-E118-91B3-B7C5-3C88457117F8}"/>
              </a:ext>
            </a:extLst>
          </p:cNvPr>
          <p:cNvSpPr txBox="1"/>
          <p:nvPr/>
        </p:nvSpPr>
        <p:spPr>
          <a:xfrm>
            <a:off x="10252245" y="5102789"/>
            <a:ext cx="1205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/>
              <a:t>Te</a:t>
            </a:r>
            <a:endParaRPr lang="en-US" sz="1050" b="1" dirty="0"/>
          </a:p>
          <a:p>
            <a:pPr algn="ctr"/>
            <a:r>
              <a:rPr lang="en-US" sz="1050" dirty="0" err="1"/>
              <a:t>Kıdemli</a:t>
            </a:r>
            <a:r>
              <a:rPr lang="en-US" sz="1050" dirty="0"/>
              <a:t> </a:t>
            </a:r>
            <a:r>
              <a:rPr lang="en-US" sz="1050" dirty="0" err="1"/>
              <a:t>personel</a:t>
            </a:r>
            <a:endParaRPr lang="en-US" sz="1050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A02BDA8A-5FF3-7BBF-5B19-3356D1A504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7921" y="4074089"/>
            <a:ext cx="1028700" cy="10287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16A55B4-1286-E3F1-5195-A642350938AA}"/>
              </a:ext>
            </a:extLst>
          </p:cNvPr>
          <p:cNvSpPr txBox="1"/>
          <p:nvPr/>
        </p:nvSpPr>
        <p:spPr>
          <a:xfrm>
            <a:off x="9057882" y="5202867"/>
            <a:ext cx="1205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Ronnie</a:t>
            </a:r>
          </a:p>
          <a:p>
            <a:pPr algn="ctr"/>
            <a:r>
              <a:rPr lang="en-US" sz="1050" dirty="0" err="1"/>
              <a:t>İş</a:t>
            </a:r>
            <a:r>
              <a:rPr lang="en-US" sz="1050" dirty="0"/>
              <a:t> </a:t>
            </a:r>
            <a:r>
              <a:rPr lang="en-US" sz="1050" dirty="0" err="1"/>
              <a:t>Arkadaşı</a:t>
            </a:r>
            <a:endParaRPr lang="en-US" sz="1050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02108C57-4FEC-C92E-AA6C-587D110600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606" y="4083735"/>
            <a:ext cx="1028700" cy="102870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97F47744-FC28-F14A-C686-FFC74E47E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7741585" cy="836572"/>
          </a:xfrm>
        </p:spPr>
        <p:txBody>
          <a:bodyPr/>
          <a:lstStyle/>
          <a:p>
            <a:r>
              <a:rPr lang="en-US" dirty="0" err="1"/>
              <a:t>Tartışma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D9E0C4-56A6-A20B-760A-AE91BAAFB2A7}"/>
              </a:ext>
            </a:extLst>
          </p:cNvPr>
          <p:cNvSpPr txBox="1"/>
          <p:nvPr/>
        </p:nvSpPr>
        <p:spPr>
          <a:xfrm>
            <a:off x="934753" y="2829432"/>
            <a:ext cx="7124026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Bu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karakterler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hangi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sorunlarla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karşılaşıyor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Hangi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VOV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teknikleri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bu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sorunları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çözmeye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yardımcı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olabilir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?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31D364-23F8-2B54-2AD6-069C165EC4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00" y="4571547"/>
            <a:ext cx="939778" cy="9397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5F42A9-9AB3-4CDA-B088-B569455BB0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13" y="4571547"/>
            <a:ext cx="945616" cy="9456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32FF97-9FCD-5095-3C74-408B7306F4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307" y="4571547"/>
            <a:ext cx="951453" cy="9514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23E307-ECB6-13F4-0FC4-D2B1216A41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029" y="4571547"/>
            <a:ext cx="957290" cy="9572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0A0C37-4A2E-645D-F7D3-0C8C56D3F9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607" y="4571547"/>
            <a:ext cx="963127" cy="9631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E42388-210C-DE0D-E514-673CB7A33B93}"/>
              </a:ext>
            </a:extLst>
          </p:cNvPr>
          <p:cNvSpPr txBox="1"/>
          <p:nvPr/>
        </p:nvSpPr>
        <p:spPr>
          <a:xfrm>
            <a:off x="648787" y="5520081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Sorular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sorun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6CA0DC-A41A-5377-1F83-3999BF300B0F}"/>
              </a:ext>
            </a:extLst>
          </p:cNvPr>
          <p:cNvSpPr txBox="1"/>
          <p:nvPr/>
        </p:nvSpPr>
        <p:spPr>
          <a:xfrm>
            <a:off x="6741738" y="5520081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İhlalleri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bildirmek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358433-A3F2-5DE6-1DAB-7EC52EC99F2B}"/>
              </a:ext>
            </a:extLst>
          </p:cNvPr>
          <p:cNvSpPr txBox="1"/>
          <p:nvPr/>
        </p:nvSpPr>
        <p:spPr>
          <a:xfrm>
            <a:off x="2095719" y="5520081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Bilgi </a:t>
            </a:r>
            <a:r>
              <a:rPr lang="en-US" sz="1200" b="1" dirty="0" err="1">
                <a:solidFill>
                  <a:srgbClr val="2284C4"/>
                </a:solidFill>
              </a:rPr>
              <a:t>edinin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689F58-27B5-D3F9-E0E8-22F4A79E010C}"/>
              </a:ext>
            </a:extLst>
          </p:cNvPr>
          <p:cNvSpPr txBox="1"/>
          <p:nvPr/>
        </p:nvSpPr>
        <p:spPr>
          <a:xfrm>
            <a:off x="3617614" y="5520081"/>
            <a:ext cx="144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Çevrenizdekilerle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konuşmak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CB156E-BEF3-3071-586C-5ADE2AB835B9}"/>
              </a:ext>
            </a:extLst>
          </p:cNvPr>
          <p:cNvSpPr txBox="1"/>
          <p:nvPr/>
        </p:nvSpPr>
        <p:spPr>
          <a:xfrm>
            <a:off x="5141160" y="5520081"/>
            <a:ext cx="155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Meseleye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başka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bir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pencereden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bakmak</a:t>
            </a:r>
            <a:endParaRPr lang="en-US" sz="1200" b="1" dirty="0">
              <a:solidFill>
                <a:srgbClr val="2284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2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ABCCB163-4150-4419-AB00-18486F27D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n-US" sz="2800" dirty="0" err="1"/>
              <a:t>Vaka</a:t>
            </a:r>
            <a:r>
              <a:rPr lang="en-US" sz="2800" dirty="0"/>
              <a:t> 6: </a:t>
            </a:r>
            <a:r>
              <a:rPr lang="en-US" sz="2800" dirty="0" err="1"/>
              <a:t>Yeterli</a:t>
            </a:r>
            <a:r>
              <a:rPr lang="en-US" sz="2800" dirty="0"/>
              <a:t> </a:t>
            </a:r>
            <a:r>
              <a:rPr lang="en-US" sz="2800" dirty="0" err="1"/>
              <a:t>Pist</a:t>
            </a:r>
            <a:r>
              <a:rPr lang="en-US" sz="2800" dirty="0"/>
              <a:t> Yok </a:t>
            </a:r>
            <a:r>
              <a:rPr lang="en-US" sz="1400" dirty="0"/>
              <a:t>(</a:t>
            </a:r>
            <a:r>
              <a:rPr lang="en-US" sz="1400" dirty="0" err="1"/>
              <a:t>Bölüm</a:t>
            </a:r>
            <a:r>
              <a:rPr lang="en-US" sz="1400" dirty="0"/>
              <a:t> </a:t>
            </a:r>
            <a:r>
              <a:rPr lang="en-US" sz="1400" dirty="0" err="1"/>
              <a:t>İki</a:t>
            </a:r>
            <a:r>
              <a:rPr lang="en-US" sz="1400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2ABCD0-F71E-3680-AD19-1376A735B02E}"/>
              </a:ext>
            </a:extLst>
          </p:cNvPr>
          <p:cNvSpPr txBox="1"/>
          <p:nvPr/>
        </p:nvSpPr>
        <p:spPr>
          <a:xfrm>
            <a:off x="9366737" y="675493"/>
            <a:ext cx="256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 </a:t>
            </a:r>
            <a:r>
              <a:rPr lang="en-US" dirty="0" err="1"/>
              <a:t>Karakterler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915B7C-3B9E-94CC-16AE-EACD6DD1995C}"/>
              </a:ext>
            </a:extLst>
          </p:cNvPr>
          <p:cNvGrpSpPr/>
          <p:nvPr/>
        </p:nvGrpSpPr>
        <p:grpSpPr>
          <a:xfrm>
            <a:off x="9439155" y="1136766"/>
            <a:ext cx="1205803" cy="1456805"/>
            <a:chOff x="1091652" y="3918434"/>
            <a:chExt cx="1205803" cy="145680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A021AD-908A-FFF4-361B-A87978B8639F}"/>
                </a:ext>
              </a:extLst>
            </p:cNvPr>
            <p:cNvSpPr txBox="1"/>
            <p:nvPr/>
          </p:nvSpPr>
          <p:spPr>
            <a:xfrm>
              <a:off x="1091652" y="4959741"/>
              <a:ext cx="120580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Jeff</a:t>
              </a:r>
            </a:p>
            <a:p>
              <a:pPr algn="ctr"/>
              <a:r>
                <a:rPr lang="en-US" sz="1050" dirty="0" err="1"/>
                <a:t>Müdür</a:t>
              </a:r>
              <a:endParaRPr lang="en-US" sz="1050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F835AB-A579-8D53-5424-D88B95DCD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7BE55D-3706-465B-50E2-6D0ED6CE1EDF}"/>
              </a:ext>
            </a:extLst>
          </p:cNvPr>
          <p:cNvGrpSpPr/>
          <p:nvPr/>
        </p:nvGrpSpPr>
        <p:grpSpPr>
          <a:xfrm>
            <a:off x="10645922" y="1136766"/>
            <a:ext cx="1054136" cy="1444198"/>
            <a:chOff x="2469235" y="3918434"/>
            <a:chExt cx="1054136" cy="144419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37E5DD-6181-7998-7B97-6120210816A7}"/>
                </a:ext>
              </a:extLst>
            </p:cNvPr>
            <p:cNvSpPr txBox="1"/>
            <p:nvPr/>
          </p:nvSpPr>
          <p:spPr>
            <a:xfrm>
              <a:off x="2469235" y="4947134"/>
              <a:ext cx="105253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err="1"/>
                <a:t>Mahedi</a:t>
              </a:r>
              <a:endParaRPr lang="en-US" sz="1050" b="1" dirty="0"/>
            </a:p>
            <a:p>
              <a:pPr algn="ctr"/>
              <a:r>
                <a:rPr lang="en-US" sz="1050" dirty="0"/>
                <a:t>Erken </a:t>
              </a:r>
              <a:r>
                <a:rPr lang="en-US" sz="1050" dirty="0" err="1"/>
                <a:t>Kariyer</a:t>
              </a:r>
              <a:endParaRPr lang="en-US" sz="1050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92B0949-4943-5207-9798-9A10A74EB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00504FB-CCB9-F6B5-1059-46D11B2C52D6}"/>
              </a:ext>
            </a:extLst>
          </p:cNvPr>
          <p:cNvSpPr txBox="1"/>
          <p:nvPr/>
        </p:nvSpPr>
        <p:spPr>
          <a:xfrm>
            <a:off x="9439155" y="3710025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Aja</a:t>
            </a:r>
          </a:p>
          <a:p>
            <a:pPr algn="ctr"/>
            <a:r>
              <a:rPr lang="en-US" sz="1050" dirty="0"/>
              <a:t>Erken </a:t>
            </a:r>
            <a:r>
              <a:rPr lang="en-US" sz="1050" dirty="0" err="1"/>
              <a:t>Kariyer</a:t>
            </a:r>
            <a:endParaRPr lang="en-US" sz="105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5716E35-2683-60DD-834D-9F4D824F83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1215" y="2668718"/>
            <a:ext cx="1028700" cy="10287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64D2E50-F2E8-2FFD-4446-541A97561F09}"/>
              </a:ext>
            </a:extLst>
          </p:cNvPr>
          <p:cNvSpPr txBox="1"/>
          <p:nvPr/>
        </p:nvSpPr>
        <p:spPr>
          <a:xfrm>
            <a:off x="10593487" y="3710025"/>
            <a:ext cx="1205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/>
              <a:t>Te</a:t>
            </a:r>
            <a:endParaRPr lang="en-US" sz="1050" b="1" dirty="0"/>
          </a:p>
          <a:p>
            <a:pPr algn="ctr"/>
            <a:r>
              <a:rPr lang="en-US" sz="1050" dirty="0" err="1"/>
              <a:t>Kıdemli</a:t>
            </a:r>
            <a:r>
              <a:rPr lang="en-US" sz="1050" dirty="0"/>
              <a:t> </a:t>
            </a:r>
            <a:r>
              <a:rPr lang="en-US" sz="1050" dirty="0" err="1"/>
              <a:t>personel</a:t>
            </a:r>
            <a:endParaRPr lang="en-US" sz="105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2511BE-E6D2-0331-2017-3A636C5A9A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9163" y="2681325"/>
            <a:ext cx="1028700" cy="10287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1FBAE15-E9FD-11A3-AF8E-71B4AAA604A1}"/>
              </a:ext>
            </a:extLst>
          </p:cNvPr>
          <p:cNvSpPr txBox="1"/>
          <p:nvPr/>
        </p:nvSpPr>
        <p:spPr>
          <a:xfrm>
            <a:off x="9463361" y="5324920"/>
            <a:ext cx="1205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Ronnie</a:t>
            </a:r>
          </a:p>
          <a:p>
            <a:pPr algn="ctr"/>
            <a:r>
              <a:rPr lang="en-US" sz="1050" dirty="0" err="1"/>
              <a:t>İş</a:t>
            </a:r>
            <a:r>
              <a:rPr lang="en-US" sz="1050" dirty="0"/>
              <a:t> </a:t>
            </a:r>
            <a:r>
              <a:rPr lang="en-US" sz="1050" dirty="0" err="1"/>
              <a:t>Arkadaşı</a:t>
            </a:r>
            <a:endParaRPr lang="en-US" sz="105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9427A82-F7A5-C852-13D0-0E61689B0F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9085" y="4205788"/>
            <a:ext cx="1028700" cy="1028700"/>
          </a:xfrm>
          <a:prstGeom prst="rect">
            <a:avLst/>
          </a:prstGeom>
        </p:spPr>
      </p:pic>
      <p:pic>
        <p:nvPicPr>
          <p:cNvPr id="30" name="eat_23_case_6-2-tr">
            <a:hlinkClick r:id="" action="ppaction://media"/>
            <a:extLst>
              <a:ext uri="{FF2B5EF4-FFF2-40B4-BE49-F238E27FC236}">
                <a16:creationId xmlns:a16="http://schemas.microsoft.com/office/drawing/2014/main" id="{8F736661-D238-C7B7-7450-42A9BBD222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9409" y="812254"/>
            <a:ext cx="8779044" cy="493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5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4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7570763" cy="836572"/>
          </a:xfrm>
        </p:spPr>
        <p:txBody>
          <a:bodyPr/>
          <a:lstStyle/>
          <a:p>
            <a:r>
              <a:rPr lang="en-US" dirty="0" err="1"/>
              <a:t>Kapanış</a:t>
            </a:r>
            <a:r>
              <a:rPr lang="en-US" dirty="0"/>
              <a:t> </a:t>
            </a:r>
            <a:r>
              <a:rPr lang="en-US" dirty="0" err="1"/>
              <a:t>Tartışması</a:t>
            </a:r>
            <a:endParaRPr lang="en-US" dirty="0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13323CA1-1D9C-3D4F-B1AA-0FC66411348B}"/>
              </a:ext>
            </a:extLst>
          </p:cNvPr>
          <p:cNvSpPr txBox="1">
            <a:spLocks/>
          </p:cNvSpPr>
          <p:nvPr/>
        </p:nvSpPr>
        <p:spPr>
          <a:xfrm>
            <a:off x="533398" y="1622915"/>
            <a:ext cx="8118233" cy="29088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dirty="0" err="1"/>
              <a:t>Senaryo</a:t>
            </a:r>
            <a:r>
              <a:rPr lang="en-US" sz="2400" dirty="0"/>
              <a:t> </a:t>
            </a:r>
            <a:r>
              <a:rPr lang="en-US" sz="2400" dirty="0" err="1"/>
              <a:t>nasıl</a:t>
            </a:r>
            <a:r>
              <a:rPr lang="en-US" sz="2400" dirty="0"/>
              <a:t> </a:t>
            </a:r>
            <a:r>
              <a:rPr lang="en-US" sz="2400" dirty="0" err="1"/>
              <a:t>bitmeli</a:t>
            </a:r>
            <a:r>
              <a:rPr lang="en-US" sz="2400" dirty="0"/>
              <a:t>?</a:t>
            </a:r>
          </a:p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b="1" dirty="0" err="1"/>
              <a:t>Sonuç</a:t>
            </a:r>
            <a:r>
              <a:rPr lang="en-US" sz="2400" b="1" dirty="0"/>
              <a:t> </a:t>
            </a:r>
            <a:r>
              <a:rPr lang="en-US" sz="2400" b="1" dirty="0" err="1"/>
              <a:t>olarak</a:t>
            </a:r>
            <a:br>
              <a:rPr lang="en-US" sz="2400" dirty="0"/>
            </a:br>
            <a:r>
              <a:rPr lang="en-US" sz="2400" b="0" i="0" u="none" strike="noStrike" baseline="0" dirty="0" err="1">
                <a:latin typeface="Avenir-Book"/>
              </a:rPr>
              <a:t>Tüm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çalışanların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yeteneklerinin</a:t>
            </a:r>
            <a:r>
              <a:rPr lang="en-US" sz="2400" b="0" i="0" u="none" strike="noStrike" baseline="0" dirty="0">
                <a:latin typeface="Avenir-Book"/>
              </a:rPr>
              <a:t> fark </a:t>
            </a:r>
            <a:r>
              <a:rPr lang="en-US" sz="2400" b="0" i="0" u="none" strike="noStrike" baseline="0" dirty="0" err="1">
                <a:latin typeface="Avenir-Book"/>
              </a:rPr>
              <a:t>edildiği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ve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değer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verildiği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kapsayıcı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bir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çalışma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ortamı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herkesin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sorumluluğundadır</a:t>
            </a:r>
            <a:r>
              <a:rPr lang="en-US" sz="2400" b="0" i="0" u="none" strike="noStrike" baseline="0" dirty="0">
                <a:latin typeface="Avenir-Book"/>
              </a:rPr>
              <a:t>. </a:t>
            </a:r>
            <a:r>
              <a:rPr lang="en-US" sz="2400" b="0" i="0" u="none" strike="noStrike" baseline="0" dirty="0" err="1">
                <a:latin typeface="Avenir-Book"/>
              </a:rPr>
              <a:t>Birbirimizi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sorumlu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tutarak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ve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yanlış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bir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şey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gördüğümüzde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harekete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geçerek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üzerimize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düşeni</a:t>
            </a:r>
            <a:r>
              <a:rPr lang="en-US" sz="2400" b="0" i="0" u="none" strike="noStrike" baseline="0" dirty="0">
                <a:latin typeface="Avenir-Book"/>
              </a:rPr>
              <a:t> </a:t>
            </a:r>
            <a:r>
              <a:rPr lang="en-US" sz="2400" b="0" i="0" u="none" strike="noStrike" baseline="0" dirty="0" err="1">
                <a:latin typeface="Avenir-Book"/>
              </a:rPr>
              <a:t>yapabiliriz</a:t>
            </a:r>
            <a:r>
              <a:rPr lang="en-US" sz="2400" b="0" i="0" u="none" strike="noStrike" baseline="0" dirty="0">
                <a:latin typeface="Avenir-Book"/>
              </a:rPr>
              <a:t>.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564157-7951-06C6-1409-495F13B60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00" y="4571547"/>
            <a:ext cx="939778" cy="939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2875B9-AD02-5F2D-C360-777100D2E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13" y="4571547"/>
            <a:ext cx="945616" cy="9456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35A248-2E24-AD98-C45C-24BC0B3EB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307" y="4571547"/>
            <a:ext cx="951453" cy="951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29BCE6-5D14-FF4A-25B2-C788671CE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029" y="4571547"/>
            <a:ext cx="957290" cy="957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4F93B3-68FB-C40A-502B-A0CFF3E18C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607" y="4571547"/>
            <a:ext cx="963127" cy="9631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80AC1C-A888-C33F-11B6-1850BCACD67C}"/>
              </a:ext>
            </a:extLst>
          </p:cNvPr>
          <p:cNvSpPr txBox="1"/>
          <p:nvPr/>
        </p:nvSpPr>
        <p:spPr>
          <a:xfrm>
            <a:off x="648787" y="5520081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Sorular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sorun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FCD582-14E3-C22D-B305-55AE8030AA3E}"/>
              </a:ext>
            </a:extLst>
          </p:cNvPr>
          <p:cNvSpPr txBox="1"/>
          <p:nvPr/>
        </p:nvSpPr>
        <p:spPr>
          <a:xfrm>
            <a:off x="6741738" y="5520081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İhlalleri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bildirmek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FF4CF7-B0A4-8AB3-3032-E26C9CF989E4}"/>
              </a:ext>
            </a:extLst>
          </p:cNvPr>
          <p:cNvSpPr txBox="1"/>
          <p:nvPr/>
        </p:nvSpPr>
        <p:spPr>
          <a:xfrm>
            <a:off x="2095719" y="5520081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Bilgi </a:t>
            </a:r>
            <a:r>
              <a:rPr lang="en-US" sz="1200" b="1" dirty="0" err="1">
                <a:solidFill>
                  <a:srgbClr val="2284C4"/>
                </a:solidFill>
              </a:rPr>
              <a:t>edinin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033DD8-D7DB-A728-1973-61573D838506}"/>
              </a:ext>
            </a:extLst>
          </p:cNvPr>
          <p:cNvSpPr txBox="1"/>
          <p:nvPr/>
        </p:nvSpPr>
        <p:spPr>
          <a:xfrm>
            <a:off x="3617614" y="5520081"/>
            <a:ext cx="144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Çevrenizdekilerle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konuşmak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CE8853-1277-F134-76F6-6E6DDE89C9B5}"/>
              </a:ext>
            </a:extLst>
          </p:cNvPr>
          <p:cNvSpPr txBox="1"/>
          <p:nvPr/>
        </p:nvSpPr>
        <p:spPr>
          <a:xfrm>
            <a:off x="5141160" y="5520081"/>
            <a:ext cx="155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Meseleye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başka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bir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pencereden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bakmak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256E2C-CE7F-08F2-8325-77C7569A9CCF}"/>
              </a:ext>
            </a:extLst>
          </p:cNvPr>
          <p:cNvSpPr txBox="1"/>
          <p:nvPr/>
        </p:nvSpPr>
        <p:spPr>
          <a:xfrm>
            <a:off x="9366737" y="675493"/>
            <a:ext cx="256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 </a:t>
            </a:r>
            <a:r>
              <a:rPr lang="en-US" dirty="0" err="1"/>
              <a:t>Karakterler</a:t>
            </a:r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CE252A0-50E7-B7CC-828D-06E3096CC745}"/>
              </a:ext>
            </a:extLst>
          </p:cNvPr>
          <p:cNvGrpSpPr/>
          <p:nvPr/>
        </p:nvGrpSpPr>
        <p:grpSpPr>
          <a:xfrm>
            <a:off x="9439155" y="1136766"/>
            <a:ext cx="1205803" cy="1456805"/>
            <a:chOff x="1091652" y="3918434"/>
            <a:chExt cx="1205803" cy="145680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B84035-B01B-FFD0-E61A-B2A5250132CC}"/>
                </a:ext>
              </a:extLst>
            </p:cNvPr>
            <p:cNvSpPr txBox="1"/>
            <p:nvPr/>
          </p:nvSpPr>
          <p:spPr>
            <a:xfrm>
              <a:off x="1091652" y="4959741"/>
              <a:ext cx="120580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Jeff</a:t>
              </a:r>
            </a:p>
            <a:p>
              <a:pPr algn="ctr"/>
              <a:r>
                <a:rPr lang="en-US" sz="1050" dirty="0" err="1"/>
                <a:t>Müdür</a:t>
              </a:r>
              <a:endParaRPr lang="en-US" sz="1050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32AB4D3-2F5D-B8BD-5F1B-FDF7A3B8B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678F8E-DEE6-325D-8F4B-58727DD3ADA6}"/>
              </a:ext>
            </a:extLst>
          </p:cNvPr>
          <p:cNvGrpSpPr/>
          <p:nvPr/>
        </p:nvGrpSpPr>
        <p:grpSpPr>
          <a:xfrm>
            <a:off x="10645922" y="1136766"/>
            <a:ext cx="1054136" cy="1444198"/>
            <a:chOff x="2469235" y="3918434"/>
            <a:chExt cx="1054136" cy="144419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EA32077-5151-70F8-AD78-91CAE70852ED}"/>
                </a:ext>
              </a:extLst>
            </p:cNvPr>
            <p:cNvSpPr txBox="1"/>
            <p:nvPr/>
          </p:nvSpPr>
          <p:spPr>
            <a:xfrm>
              <a:off x="2469235" y="4947134"/>
              <a:ext cx="105253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err="1"/>
                <a:t>Mahedi</a:t>
              </a:r>
              <a:endParaRPr lang="en-US" sz="1050" b="1" dirty="0"/>
            </a:p>
            <a:p>
              <a:pPr algn="ctr"/>
              <a:r>
                <a:rPr lang="en-US" sz="1050" dirty="0"/>
                <a:t>Erken </a:t>
              </a:r>
              <a:r>
                <a:rPr lang="en-US" sz="1050" dirty="0" err="1"/>
                <a:t>Kariyer</a:t>
              </a:r>
              <a:endParaRPr lang="en-US" sz="1050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BBE30D3-2E78-907F-D361-B6D8537EB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8E4E871-0F73-9311-F8B1-E0887926BF8F}"/>
              </a:ext>
            </a:extLst>
          </p:cNvPr>
          <p:cNvSpPr txBox="1"/>
          <p:nvPr/>
        </p:nvSpPr>
        <p:spPr>
          <a:xfrm>
            <a:off x="9439155" y="3710025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Aja</a:t>
            </a:r>
          </a:p>
          <a:p>
            <a:pPr algn="ctr"/>
            <a:r>
              <a:rPr lang="en-US" sz="1050" dirty="0"/>
              <a:t>Erken </a:t>
            </a:r>
            <a:r>
              <a:rPr lang="en-US" sz="1050" dirty="0" err="1"/>
              <a:t>Kariyer</a:t>
            </a:r>
            <a:endParaRPr lang="en-US" sz="105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062E3D0-26D7-A841-0819-AB2CB13265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1215" y="2668718"/>
            <a:ext cx="1028700" cy="10287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B1339D2-13E4-6902-7DBA-0E8029E6CEA1}"/>
              </a:ext>
            </a:extLst>
          </p:cNvPr>
          <p:cNvSpPr txBox="1"/>
          <p:nvPr/>
        </p:nvSpPr>
        <p:spPr>
          <a:xfrm>
            <a:off x="10593487" y="3710025"/>
            <a:ext cx="1205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/>
              <a:t>Te</a:t>
            </a:r>
            <a:endParaRPr lang="en-US" sz="1050" b="1" dirty="0"/>
          </a:p>
          <a:p>
            <a:pPr algn="ctr"/>
            <a:r>
              <a:rPr lang="en-US" sz="1050" dirty="0" err="1"/>
              <a:t>Kıdemli</a:t>
            </a:r>
            <a:r>
              <a:rPr lang="en-US" sz="1050" dirty="0"/>
              <a:t> </a:t>
            </a:r>
            <a:r>
              <a:rPr lang="en-US" sz="1050" dirty="0" err="1"/>
              <a:t>personel</a:t>
            </a:r>
            <a:endParaRPr lang="en-US" sz="105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F54015D-5BE2-18ED-90A4-2ED3B16CB8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9163" y="2681325"/>
            <a:ext cx="1028700" cy="10287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144F835-A557-76F6-F3AA-515F9DBB0EC9}"/>
              </a:ext>
            </a:extLst>
          </p:cNvPr>
          <p:cNvSpPr txBox="1"/>
          <p:nvPr/>
        </p:nvSpPr>
        <p:spPr>
          <a:xfrm>
            <a:off x="9463361" y="5324920"/>
            <a:ext cx="1205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Ronnie</a:t>
            </a:r>
          </a:p>
          <a:p>
            <a:pPr algn="ctr"/>
            <a:r>
              <a:rPr lang="en-US" sz="1050" dirty="0" err="1"/>
              <a:t>İş</a:t>
            </a:r>
            <a:r>
              <a:rPr lang="en-US" sz="1050" dirty="0"/>
              <a:t> </a:t>
            </a:r>
            <a:r>
              <a:rPr lang="en-US" sz="1050" dirty="0" err="1"/>
              <a:t>Arkadaşı</a:t>
            </a:r>
            <a:endParaRPr lang="en-US" sz="105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D25D269-C1B2-87B6-6DFB-89BC962F55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9085" y="4205788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31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MTemplate_Colors">
      <a:dk1>
        <a:srgbClr val="63666A"/>
      </a:dk1>
      <a:lt1>
        <a:sysClr val="window" lastClr="FFFFFF"/>
      </a:lt1>
      <a:dk2>
        <a:srgbClr val="000000"/>
      </a:dk2>
      <a:lt2>
        <a:srgbClr val="E7E6E6"/>
      </a:lt2>
      <a:accent1>
        <a:srgbClr val="002F6C"/>
      </a:accent1>
      <a:accent2>
        <a:srgbClr val="00A3E0"/>
      </a:accent2>
      <a:accent3>
        <a:srgbClr val="007396"/>
      </a:accent3>
      <a:accent4>
        <a:srgbClr val="833177"/>
      </a:accent4>
      <a:accent5>
        <a:srgbClr val="43B02A"/>
      </a:accent5>
      <a:accent6>
        <a:srgbClr val="FFCD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1BA055A0-DE46-CF42-A21C-804E59AE4926}" vid="{EF944969-5E05-7641-B1D9-9B5B7AF9FD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1bd46e-921f-4b2f-94f6-3f9bfcdede32">
      <Value>34</Value>
      <Value>33</Value>
      <Value>32</Value>
    </TaxCatchAll>
    <SIPLabel_Specialty xmlns="661bd46e-921f-4b2f-94f6-3f9bfcdede32"/>
    <SIPLabel_TPPI xmlns="661bd46e-921f-4b2f-94f6-3f9bfcdede32" xsi:nil="true"/>
    <TaxKeywordTaxHTField xmlns="661bd46e-921f-4b2f-94f6-3f9bfcdede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cf27d6ae-165f-4fd4-82df-b359670c06e5</TermId>
        </TermInfo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aa6d2b24-3068-464c-b8a1-9c0912f06071</TermId>
        </TermInfo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fdd97a65-f75e-49d0-985b-95654da0a884</TermId>
        </TermInfo>
      </Terms>
    </TaxKeywordTaxHTField>
    <SIPLabel_OCI xmlns="661bd46e-921f-4b2f-94f6-3f9bfcdede32" xsi:nil="true"/>
    <Info xmlns="1042a8a7-e606-4d6a-9cd6-c2fbda9658e7">White background on title &amp; end slides</Info>
    <SIPLabel_ECICountry xmlns="661bd46e-921f-4b2f-94f6-3f9bfcdede32"/>
    <SIPLabel xmlns="661bd46e-921f-4b2f-94f6-3f9bfcdede32">
      <Value>Unrestricted</Value>
    </SIPLabe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BFE13F2C6DC4E8A742168C5E5E2A3" ma:contentTypeVersion="12" ma:contentTypeDescription="Create a new document." ma:contentTypeScope="" ma:versionID="48900e67c0d0066448a8529c3e1c1e65">
  <xsd:schema xmlns:xsd="http://www.w3.org/2001/XMLSchema" xmlns:xs="http://www.w3.org/2001/XMLSchema" xmlns:p="http://schemas.microsoft.com/office/2006/metadata/properties" xmlns:ns2="661bd46e-921f-4b2f-94f6-3f9bfcdede32" xmlns:ns3="1042a8a7-e606-4d6a-9cd6-c2fbda9658e7" targetNamespace="http://schemas.microsoft.com/office/2006/metadata/properties" ma:root="true" ma:fieldsID="7935dc6e203849a374f4e7dc4c1c3403" ns2:_="" ns3:_="">
    <xsd:import namespace="661bd46e-921f-4b2f-94f6-3f9bfcdede32"/>
    <xsd:import namespace="1042a8a7-e606-4d6a-9cd6-c2fbda9658e7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Info" minOccurs="0"/>
                <xsd:element ref="ns2:SIPLabel" minOccurs="0"/>
                <xsd:element ref="ns2:SIPLabel_ECICountry" minOccurs="0"/>
                <xsd:element ref="ns2:SIPLabel_OCI" minOccurs="0"/>
                <xsd:element ref="ns2:SIPLabel_TPPI" minOccurs="0"/>
                <xsd:element ref="ns2:SIPLabel_Special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1bd46e-921f-4b2f-94f6-3f9bfcdede3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Enterprise_x0020_Keywords" ma:displayName="Enterprise Keywords" ma:fieldId="{23f27201-bee3-471e-b2e7-b64fd8b7ca38}" ma:taxonomyMulti="true" ma:sspId="5f68076a-9896-4f70-850d-4130ed0339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5dfc3885-0e86-4dcb-a692-351b8f83f0b3}" ma:internalName="TaxCatchAll" ma:showField="CatchAllData" ma:web="661bd46e-921f-4b2f-94f6-3f9bfcdede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PLabel" ma:index="12" nillable="true" ma:displayName="Sensitive Information Protection (SIP) Label" ma:internalName="SIPLabel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restricted"/>
                    <xsd:enumeration value="Lockheed Martin Proprietary Information (LMPI)"/>
                    <xsd:enumeration value="Export Controlled Information (ECI)"/>
                    <xsd:enumeration value="Attorney-Client Privileged Information and/or Attorney Work Product"/>
                    <xsd:enumeration value="Protected Information"/>
                    <xsd:enumeration value="Personal Information"/>
                    <xsd:enumeration value="Third Party Proprietary Information"/>
                    <xsd:enumeration value="Organizational Conflict of Interest (OCI)"/>
                    <xsd:enumeration value="Specialty Label"/>
                  </xsd:restriction>
                </xsd:simpleType>
              </xsd:element>
            </xsd:sequence>
          </xsd:extension>
        </xsd:complexContent>
      </xsd:complexType>
    </xsd:element>
    <xsd:element name="SIPLabel_ECICountry" ma:index="13" nillable="true" ma:displayName="Export Control Country of Jurisdiction" ma:internalName="SIPLabel_ECI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ited States (US)"/>
                    <xsd:enumeration value="Canada (CA)"/>
                    <xsd:enumeration value="United Kingdom (GB)"/>
                    <xsd:enumeration value="Australia (AU)"/>
                    <xsd:enumeration value="Albania (AL)"/>
                    <xsd:enumeration value="Argentina (AR)"/>
                    <xsd:enumeration value="Bahrain (BH)"/>
                    <xsd:enumeration value="Belgium (BE)"/>
                    <xsd:enumeration value="Brazil (BR)"/>
                    <xsd:enumeration value="China (CN)"/>
                    <xsd:enumeration value="Colombia (CO)"/>
                    <xsd:enumeration value="Croatia (HR)"/>
                    <xsd:enumeration value="Denmark (DK)"/>
                    <xsd:enumeration value="Egypt (EG)"/>
                    <xsd:enumeration value="Finland (FI)"/>
                    <xsd:enumeration value="France (FR)"/>
                    <xsd:enumeration value="Germany (DE)"/>
                    <xsd:enumeration value="Greece (GR)"/>
                    <xsd:enumeration value="Guam (GU)"/>
                    <xsd:enumeration value="Hong Kong (HK)"/>
                    <xsd:enumeration value="India (IN)"/>
                    <xsd:enumeration value="Israel (IL)"/>
                    <xsd:enumeration value="Italy (IT)"/>
                    <xsd:enumeration value="Japan (JP)"/>
                    <xsd:enumeration value="Korea, Republic of (KR)"/>
                    <xsd:enumeration value="Kuwait (KW)"/>
                    <xsd:enumeration value="Malaysia (MY)"/>
                    <xsd:enumeration value="Mauritius (MU)"/>
                    <xsd:enumeration value="Mexico (MX)"/>
                    <xsd:enumeration value="Netherlands (NL)"/>
                    <xsd:enumeration value="New Zealand (NZ)"/>
                    <xsd:enumeration value="Norway (NO)"/>
                    <xsd:enumeration value="Philippines (PH)"/>
                    <xsd:enumeration value="Poland (PL)"/>
                    <xsd:enumeration value="Portugal (PT)"/>
                    <xsd:enumeration value="Puerto Rico (PR)"/>
                    <xsd:enumeration value="Romania (RO)"/>
                    <xsd:enumeration value="Saudi Arabia (SA)"/>
                    <xsd:enumeration value="Singapore (SG)"/>
                    <xsd:enumeration value="South Africa (ZA)"/>
                    <xsd:enumeration value="Spain (ES)"/>
                    <xsd:enumeration value="Sweden (SE)"/>
                    <xsd:enumeration value="Switzerland (CH)"/>
                    <xsd:enumeration value="Taiwan, Province of China (TW)"/>
                    <xsd:enumeration value="Thailand (TH)"/>
                    <xsd:enumeration value="Turkey (TR)"/>
                    <xsd:enumeration value="United Arab Emirates (AE)"/>
                    <xsd:enumeration value="Venezuela (VE)"/>
                    <xsd:enumeration value="Viet Nam (VN)"/>
                  </xsd:restriction>
                </xsd:simpleType>
              </xsd:element>
            </xsd:sequence>
          </xsd:extension>
        </xsd:complexContent>
      </xsd:complexType>
    </xsd:element>
    <xsd:element name="SIPLabel_OCI" ma:index="14" nillable="true" ma:displayName="Organizational Conflict of Interest" ma:internalName="SIPLabel_OCI">
      <xsd:simpleType>
        <xsd:restriction base="dms:Text"/>
      </xsd:simpleType>
    </xsd:element>
    <xsd:element name="SIPLabel_TPPI" ma:index="15" nillable="true" ma:displayName="Third Party" ma:internalName="SIPLabel_TPPI">
      <xsd:simpleType>
        <xsd:restriction base="dms:Text"/>
      </xsd:simpleType>
    </xsd:element>
    <xsd:element name="SIPLabel_Specialty" ma:index="16" nillable="true" ma:displayName="Specialty Label" ma:internalName="SIPLabel_Special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or Official Use Only"/>
                    <xsd:enumeration value="NATO Restricted"/>
                    <xsd:enumeration value="UK OFFICIAL"/>
                    <xsd:enumeration value="UK OFFICIAL-SENSITIVE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2a8a7-e606-4d6a-9cd6-c2fbda9658e7" elementFormDefault="qualified">
    <xsd:import namespace="http://schemas.microsoft.com/office/2006/documentManagement/types"/>
    <xsd:import namespace="http://schemas.microsoft.com/office/infopath/2007/PartnerControls"/>
    <xsd:element name="Info" ma:index="11" nillable="true" ma:displayName="Info" ma:internalName="Info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99D200-8C76-4381-B149-0ABAA83066DA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661bd46e-921f-4b2f-94f6-3f9bfcdede32"/>
    <ds:schemaRef ds:uri="1042a8a7-e606-4d6a-9cd6-c2fbda9658e7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66939EC-D0B0-4FCE-ACE8-B16456A0E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1bd46e-921f-4b2f-94f6-3f9bfcdede32"/>
    <ds:schemaRef ds:uri="1042a8a7-e606-4d6a-9cd6-c2fbda9658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D910FE-BA35-46CD-9006-7B6EAFC627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1159</TotalTime>
  <Words>270</Words>
  <Application>Microsoft Office PowerPoint</Application>
  <PresentationFormat>Widescreen</PresentationFormat>
  <Paragraphs>86</Paragraphs>
  <Slides>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Avenir-Book</vt:lpstr>
      <vt:lpstr>Bradley Hand ITC</vt:lpstr>
      <vt:lpstr>Calibri</vt:lpstr>
      <vt:lpstr>Office Theme</vt:lpstr>
      <vt:lpstr>Vaka 6: Yeterli Pist Yok  Jeff, ekibindeki kariyerinin başındaki çalışanları destekleyen ve sadakat bekleyen ikna edici bir liderdir. Te, bilgi ve deneyime sahip olmasına rağmen kendini dışlanmış hissediyor.</vt:lpstr>
      <vt:lpstr>Vaka 6: Yeterli Pist Yok (Bölüm Bir)</vt:lpstr>
      <vt:lpstr>Tartışma</vt:lpstr>
      <vt:lpstr>Vaka 6: Yeterli Pist Yok (Bölüm İki)</vt:lpstr>
      <vt:lpstr>Kapanış Tartışması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Trammell, Eric T (US)</dc:creator>
  <cp:keywords>Unrestricted, template; Official; PowerPoint</cp:keywords>
  <cp:lastModifiedBy>Ed Aborn</cp:lastModifiedBy>
  <cp:revision>96</cp:revision>
  <dcterms:created xsi:type="dcterms:W3CDTF">2018-09-19T12:19:03Z</dcterms:created>
  <dcterms:modified xsi:type="dcterms:W3CDTF">2023-05-09T14:33:37Z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0x010100A29BFE13F2C6DC4E8A742168C5E5E2A3</vt:lpwstr>
  </property>
  <property fmtid="{D5CDD505-2E9C-101B-9397-08002B2CF9AE}" pid="3" name="Enterprise Keywords">
    <vt:lpwstr>34;#Official|cf27d6ae-165f-4fd4-82df-b359670c06e5;#33;#template|aa6d2b24-3068-464c-b8a1-9c0912f06071;#32;#PowerPoint|fdd97a65-f75e-49d0-985b-95654da0a884</vt:lpwstr>
  </property>
  <property fmtid="{D5CDD505-2E9C-101B-9397-08002B2CF9AE}" pid="4" name="checkedProgramsCount">
    <vt:i4>0</vt:i4>
  </property>
  <property fmtid="{D5CDD505-2E9C-101B-9397-08002B2CF9AE}" pid="5" name="LM SIP Document Sensitivity">
    <vt:lpwstr/>
  </property>
  <property fmtid="{D5CDD505-2E9C-101B-9397-08002B2CF9AE}" pid="6" name="Document Author">
    <vt:lpwstr>ACCT03\r07273</vt:lpwstr>
  </property>
  <property fmtid="{D5CDD505-2E9C-101B-9397-08002B2CF9AE}" pid="7" name="Document Sensitivity">
    <vt:lpwstr>1</vt:lpwstr>
  </property>
  <property fmtid="{D5CDD505-2E9C-101B-9397-08002B2CF9AE}" pid="8" name="ThirdParty">
    <vt:lpwstr/>
  </property>
  <property fmtid="{D5CDD505-2E9C-101B-9397-08002B2CF9AE}" pid="9" name="OCI Restriction">
    <vt:bool>false</vt:bool>
  </property>
  <property fmtid="{D5CDD505-2E9C-101B-9397-08002B2CF9AE}" pid="10" name="OCI Additional Info">
    <vt:lpwstr/>
  </property>
  <property fmtid="{D5CDD505-2E9C-101B-9397-08002B2CF9AE}" pid="11" name="Allow Header Overwrite">
    <vt:bool>true</vt:bool>
  </property>
  <property fmtid="{D5CDD505-2E9C-101B-9397-08002B2CF9AE}" pid="12" name="Allow Footer Overwrite">
    <vt:bool>true</vt:bool>
  </property>
  <property fmtid="{D5CDD505-2E9C-101B-9397-08002B2CF9AE}" pid="13" name="Multiple Selected">
    <vt:lpwstr>-1</vt:lpwstr>
  </property>
  <property fmtid="{D5CDD505-2E9C-101B-9397-08002B2CF9AE}" pid="14" name="SIPLongWording">
    <vt:lpwstr>_x000d_
_x000d_
</vt:lpwstr>
  </property>
  <property fmtid="{D5CDD505-2E9C-101B-9397-08002B2CF9AE}" pid="15" name="ExpCountry">
    <vt:lpwstr/>
  </property>
  <property fmtid="{D5CDD505-2E9C-101B-9397-08002B2CF9AE}" pid="16" name="TextBoxAndDropdownValues">
    <vt:lpwstr/>
  </property>
</Properties>
</file>